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62" r:id="rId2"/>
    <p:sldId id="293" r:id="rId3"/>
    <p:sldId id="263" r:id="rId4"/>
    <p:sldId id="265" r:id="rId5"/>
    <p:sldId id="306" r:id="rId6"/>
    <p:sldId id="294" r:id="rId7"/>
    <p:sldId id="312" r:id="rId8"/>
    <p:sldId id="311" r:id="rId9"/>
    <p:sldId id="300" r:id="rId10"/>
    <p:sldId id="258" r:id="rId11"/>
    <p:sldId id="259" r:id="rId12"/>
    <p:sldId id="266" r:id="rId13"/>
    <p:sldId id="267" r:id="rId14"/>
    <p:sldId id="268" r:id="rId15"/>
    <p:sldId id="269" r:id="rId16"/>
    <p:sldId id="315" r:id="rId17"/>
    <p:sldId id="314" r:id="rId18"/>
    <p:sldId id="303" r:id="rId19"/>
    <p:sldId id="270" r:id="rId20"/>
    <p:sldId id="307" r:id="rId21"/>
    <p:sldId id="257" r:id="rId22"/>
    <p:sldId id="316" r:id="rId23"/>
    <p:sldId id="272" r:id="rId24"/>
    <p:sldId id="301" r:id="rId25"/>
    <p:sldId id="273" r:id="rId26"/>
    <p:sldId id="260" r:id="rId27"/>
    <p:sldId id="274" r:id="rId28"/>
    <p:sldId id="296" r:id="rId29"/>
    <p:sldId id="297" r:id="rId30"/>
    <p:sldId id="298" r:id="rId31"/>
    <p:sldId id="299" r:id="rId32"/>
    <p:sldId id="275" r:id="rId33"/>
    <p:sldId id="276" r:id="rId34"/>
    <p:sldId id="277" r:id="rId35"/>
    <p:sldId id="271" r:id="rId36"/>
    <p:sldId id="317" r:id="rId37"/>
    <p:sldId id="279" r:id="rId38"/>
    <p:sldId id="280" r:id="rId39"/>
    <p:sldId id="281" r:id="rId40"/>
    <p:sldId id="282" r:id="rId41"/>
    <p:sldId id="278" r:id="rId42"/>
    <p:sldId id="318" r:id="rId43"/>
    <p:sldId id="261" r:id="rId44"/>
    <p:sldId id="284" r:id="rId45"/>
    <p:sldId id="319" r:id="rId46"/>
    <p:sldId id="283" r:id="rId47"/>
    <p:sldId id="285" r:id="rId48"/>
    <p:sldId id="286" r:id="rId49"/>
    <p:sldId id="288" r:id="rId50"/>
    <p:sldId id="287" r:id="rId51"/>
    <p:sldId id="290" r:id="rId52"/>
    <p:sldId id="291" r:id="rId53"/>
    <p:sldId id="309" r:id="rId54"/>
    <p:sldId id="308" r:id="rId55"/>
    <p:sldId id="310" r:id="rId56"/>
    <p:sldId id="292" r:id="rId57"/>
    <p:sldId id="313" r:id="rId58"/>
  </p:sldIdLst>
  <p:sldSz cx="9144000" cy="6858000" type="screen4x3"/>
  <p:notesSz cx="6858000" cy="9144000"/>
  <p:photoAlbum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6A14"/>
    <a:srgbClr val="45444A"/>
    <a:srgbClr val="962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6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9C9AB4C-56C4-454E-9368-87E20F2E1A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10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B4E721-F63D-43A8-9652-C8939DDAB470}" type="slidenum">
              <a:rPr lang="en-US"/>
              <a:pPr/>
              <a:t>1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40B06-EB89-413D-AD4E-70632AA7F1FA}" type="slidenum">
              <a:rPr lang="en-US"/>
              <a:pPr/>
              <a:t>10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57B90B-7B31-49AD-B87B-D80DA5A49FE0}" type="slidenum">
              <a:rPr lang="en-US"/>
              <a:pPr/>
              <a:t>11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AB26B1-755D-4804-A46F-7D1E5110F0C0}" type="slidenum">
              <a:rPr lang="en-US"/>
              <a:pPr/>
              <a:t>12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409DAF-0C54-4F1D-B034-7465AEBF25A1}" type="slidenum">
              <a:rPr lang="en-US"/>
              <a:pPr/>
              <a:t>13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523995-2364-4B0D-8915-00F8B93B7D12}" type="slidenum">
              <a:rPr lang="en-US"/>
              <a:pPr/>
              <a:t>14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E9E892-2B9D-4377-9E63-A46332839977}" type="slidenum">
              <a:rPr lang="en-US"/>
              <a:pPr/>
              <a:t>15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26CFE5-F05A-4418-B938-D4B01927A73B}" type="slidenum">
              <a:rPr lang="en-US"/>
              <a:pPr/>
              <a:t>16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5978F6-FF5C-4B97-9AE7-C03EC5FCD07E}" type="slidenum">
              <a:rPr lang="en-US"/>
              <a:pPr/>
              <a:t>17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DCB500-11CF-4258-9D37-E4A8FF354903}" type="slidenum">
              <a:rPr lang="en-US"/>
              <a:pPr/>
              <a:t>18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B50F70-848B-4E0A-8C4B-CC0A7800FD17}" type="slidenum">
              <a:rPr lang="en-US"/>
              <a:pPr/>
              <a:t>19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6618CC-3E58-4F43-96B8-18AB36C54559}" type="slidenum">
              <a:rPr lang="en-US"/>
              <a:pPr/>
              <a:t>2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599A3F-4AD8-4EA8-BAF3-7348188DCA63}" type="slidenum">
              <a:rPr lang="en-US"/>
              <a:pPr/>
              <a:t>20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9A6CE0-0E00-4EE6-894F-AF70E856C889}" type="slidenum">
              <a:rPr lang="en-US"/>
              <a:pPr/>
              <a:t>21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4CF5B6-8582-4561-9D0C-5F2A6A7296C8}" type="slidenum">
              <a:rPr lang="en-US"/>
              <a:pPr/>
              <a:t>22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53296B-87F0-452B-92B3-578503C4C11E}" type="slidenum">
              <a:rPr lang="en-US"/>
              <a:pPr/>
              <a:t>23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158C44-ECA2-4BE5-B854-8AE1D134F821}" type="slidenum">
              <a:rPr lang="en-US"/>
              <a:pPr/>
              <a:t>24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5D9303-3902-482F-994C-75BBF38DF708}" type="slidenum">
              <a:rPr lang="en-US"/>
              <a:pPr/>
              <a:t>25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57AC10-021A-4613-9E0B-03993DD066BB}" type="slidenum">
              <a:rPr lang="en-US"/>
              <a:pPr/>
              <a:t>26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CB8EDD-977A-4D7D-B983-5391C18D516D}" type="slidenum">
              <a:rPr lang="en-US"/>
              <a:pPr/>
              <a:t>27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AB457F-B9A5-4781-BE47-E8A320BBE82C}" type="slidenum">
              <a:rPr lang="en-US"/>
              <a:pPr/>
              <a:t>28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538035-1726-4865-A1E8-51BFC2D6008E}" type="slidenum">
              <a:rPr lang="en-US"/>
              <a:pPr/>
              <a:t>29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405FFB-8667-4B4F-99C5-97FD3EEBB71E}" type="slidenum">
              <a:rPr lang="en-US"/>
              <a:pPr/>
              <a:t>3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CC1D32-1B43-4B53-8CD2-FBD23B8BB576}" type="slidenum">
              <a:rPr lang="en-US"/>
              <a:pPr/>
              <a:t>30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EB9524-0C84-472F-A839-0EBB026CB7B8}" type="slidenum">
              <a:rPr lang="en-US"/>
              <a:pPr/>
              <a:t>31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84DA09-BD37-4243-8DB8-E795F1D6BEBC}" type="slidenum">
              <a:rPr lang="en-US"/>
              <a:pPr/>
              <a:t>32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3FE4B1-41FB-4ACB-9D76-17FBCA1FE3F7}" type="slidenum">
              <a:rPr lang="en-US"/>
              <a:pPr/>
              <a:t>33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502A0E-FD28-42A0-AE9E-8CCE8D25F5C1}" type="slidenum">
              <a:rPr lang="en-US"/>
              <a:pPr/>
              <a:t>34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D4F3B2-9AEE-4736-BE17-F9884F5EA3A5}" type="slidenum">
              <a:rPr lang="en-US"/>
              <a:pPr/>
              <a:t>35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332E73-5134-42A3-8AAC-75E934A851E0}" type="slidenum">
              <a:rPr lang="en-US"/>
              <a:pPr/>
              <a:t>36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3B3025-14D1-49B5-8C38-35EFC1CD6492}" type="slidenum">
              <a:rPr lang="en-US"/>
              <a:pPr/>
              <a:t>37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DB25DB-B11F-4419-856A-61C3D6819219}" type="slidenum">
              <a:rPr lang="en-US"/>
              <a:pPr/>
              <a:t>38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A98F16-D564-43A9-A5C2-12B939572252}" type="slidenum">
              <a:rPr lang="en-US"/>
              <a:pPr/>
              <a:t>39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B1B2B-62A7-4FFC-B8B2-9DC53FA1835A}" type="slidenum">
              <a:rPr lang="en-US"/>
              <a:pPr/>
              <a:t>4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F088E5-A1D0-475F-88B2-6F81544E1D10}" type="slidenum">
              <a:rPr lang="en-US"/>
              <a:pPr/>
              <a:t>40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E86DE8-A576-46E6-90C5-BDBF53A3B21E}" type="slidenum">
              <a:rPr lang="en-US"/>
              <a:pPr/>
              <a:t>41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7297BB-7B83-46AA-B91C-39005417BD1B}" type="slidenum">
              <a:rPr lang="en-US"/>
              <a:pPr/>
              <a:t>42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6DE2CC-D22D-4037-B50F-756F7E85E41A}" type="slidenum">
              <a:rPr lang="en-US"/>
              <a:pPr/>
              <a:t>43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012F5E-6D84-4BF7-8265-EA0E8DB12907}" type="slidenum">
              <a:rPr lang="en-US"/>
              <a:pPr/>
              <a:t>44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9DC240-A1EC-467A-9267-F0A647A07CDD}" type="slidenum">
              <a:rPr lang="en-US"/>
              <a:pPr/>
              <a:t>45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E4DB89-05C5-4089-9088-CDFE7DC803E0}" type="slidenum">
              <a:rPr lang="en-US"/>
              <a:pPr/>
              <a:t>46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753C5B-9470-4A52-9107-FD2D896104B0}" type="slidenum">
              <a:rPr lang="en-US"/>
              <a:pPr/>
              <a:t>47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6B3B57-B69B-4E26-B516-18CA7280C566}" type="slidenum">
              <a:rPr lang="en-US"/>
              <a:pPr/>
              <a:t>48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53B52-4EBB-4895-9032-F90300915600}" type="slidenum">
              <a:rPr lang="en-US"/>
              <a:pPr/>
              <a:t>49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7681E-0287-4A99-AEAB-62BE76CBE17E}" type="slidenum">
              <a:rPr lang="en-US"/>
              <a:pPr/>
              <a:t>5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6A9B3B-DFE2-46AB-853A-1F385E5927FC}" type="slidenum">
              <a:rPr lang="en-US"/>
              <a:pPr/>
              <a:t>50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23C199-2E84-43CA-83FC-F0CC7A51ED29}" type="slidenum">
              <a:rPr lang="en-US"/>
              <a:pPr/>
              <a:t>51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980F13-5B10-454F-8417-88226B61D131}" type="slidenum">
              <a:rPr lang="en-US"/>
              <a:pPr/>
              <a:t>52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38C1BD-09E0-4E60-B0BD-4252F948E5A8}" type="slidenum">
              <a:rPr lang="en-US"/>
              <a:pPr/>
              <a:t>53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D678E1-8203-46D1-A2C2-3C438AD7984E}" type="slidenum">
              <a:rPr lang="en-US"/>
              <a:pPr/>
              <a:t>54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522ED4-416B-4B63-A486-82D3B0E659F5}" type="slidenum">
              <a:rPr lang="en-US"/>
              <a:pPr/>
              <a:t>55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2B1CC8-93A2-440B-92FC-9B185FACBDF9}" type="slidenum">
              <a:rPr lang="en-US"/>
              <a:pPr/>
              <a:t>56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D77293-EEC6-423D-838D-57916215A17D}" type="slidenum">
              <a:rPr lang="en-US"/>
              <a:pPr/>
              <a:t>57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BF308B-4AD8-49E0-AFBC-0CB753338407}" type="slidenum">
              <a:rPr lang="en-US"/>
              <a:pPr/>
              <a:t>6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E1B5CC-5D37-449C-98E5-FC168876F9F3}" type="slidenum">
              <a:rPr lang="en-US"/>
              <a:pPr/>
              <a:t>7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5D7929-25E2-4C93-B258-D1D9367135EE}" type="slidenum">
              <a:rPr lang="en-US"/>
              <a:pPr/>
              <a:t>8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368F9B-B6B4-4DAB-AF0E-1D519997B820}" type="slidenum">
              <a:rPr lang="en-US"/>
              <a:pPr/>
              <a:t>9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02FE2-183F-4F9A-A08E-C7EC77594A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918EE-5578-4374-BB5F-C9559DEEE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267CD-54BB-4E10-98A4-1414EE963B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FFF18-CB27-4B11-A22C-0AE9140DC7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AF435-0551-4BB4-A8D4-A454D61DFA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379BE-3CCB-476A-A690-8B151EBA1E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B96B5-1F35-45AF-A131-E093C739AF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3D102-42ED-4D5B-B71F-F53BA651F0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2BFE5-1D91-4A02-BB0C-C2C527AA01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E8696-1C4F-4D51-B1AF-4AC23894B6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E92CC-3ED6-40EB-B46E-17D995F1BB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62C1A"/>
            </a:gs>
            <a:gs pos="100000">
              <a:schemeClr val="tx2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C652F69-2D58-49D4-94BB-46D0A0B898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hyperlink" Target="http://www.seussville.com/titles/diffendoofer/singalong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5" name="Rectangle 3" descr="IMG_019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Rectangle 3" descr="bonkers"/>
          <p:cNvSpPr>
            <a:spLocks noGrp="1" noChangeAspect="1" noChangeArrowheads="1"/>
          </p:cNvSpPr>
          <p:nvPr isPhoto="1"/>
        </p:nvSpPr>
        <p:spPr bwMode="auto">
          <a:xfrm>
            <a:off x="228600" y="0"/>
            <a:ext cx="3730625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3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486275" y="2514600"/>
            <a:ext cx="46577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My teacher is Miss Bonkers,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She’s as bouncy as a flea.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I’m not certain what she teaches,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But I’m glad she teaches me.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3" name="Rectangle 3" descr="bonkers and cow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51435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181600" y="2133600"/>
            <a:ext cx="39624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“Look! Look!” she chirps.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“I’ll show you how…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To tell a cactus from a cow,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And then I shall instruct you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why…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 hippo cannot hope to fly.”</a:t>
            </a:r>
          </a:p>
          <a:p>
            <a:endParaRPr lang="en-US" sz="2400" b="1">
              <a:solidFill>
                <a:schemeClr val="accent1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291" name="Rectangle 3" descr="IMG_020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51435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181600" y="0"/>
            <a:ext cx="39624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She even teaches frogs to 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    dance,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And pigs to put on 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    underpants.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One day she taught a duck 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    to sing—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Miss Bonkers teaches 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    EVERYTHING!</a:t>
            </a:r>
          </a:p>
          <a:p>
            <a:endParaRPr lang="en-US" sz="2200" b="1" dirty="0">
              <a:solidFill>
                <a:schemeClr val="accent1"/>
              </a:solidFill>
              <a:latin typeface="Bradley Hand ITC" pitchFamily="66" charset="0"/>
            </a:endParaRP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Of all the teachers in our 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    school,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I like Miss Bonkers best.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Our teachers are all different,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But she’s </a:t>
            </a:r>
            <a:r>
              <a:rPr lang="en-US" sz="2200" b="1" i="1" dirty="0">
                <a:solidFill>
                  <a:schemeClr val="accent1"/>
                </a:solidFill>
                <a:latin typeface="Bradley Hand ITC" pitchFamily="66" charset="0"/>
              </a:rPr>
              <a:t>different-</a:t>
            </a:r>
            <a:r>
              <a:rPr lang="en-US" sz="2200" b="1" i="1" dirty="0" err="1">
                <a:solidFill>
                  <a:schemeClr val="accent1"/>
                </a:solidFill>
                <a:latin typeface="Bradley Hand ITC" pitchFamily="66" charset="0"/>
              </a:rPr>
              <a:t>er</a:t>
            </a:r>
            <a:r>
              <a:rPr lang="en-US" sz="2200" b="1" i="1" dirty="0">
                <a:solidFill>
                  <a:schemeClr val="accent1"/>
                </a:solidFill>
                <a:latin typeface="Bradley Hand ITC" pitchFamily="66" charset="0"/>
              </a:rPr>
              <a:t> 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    than the rest.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315" name="Rectangle 3" descr="IMG_0210"/>
          <p:cNvSpPr>
            <a:spLocks noGrp="1" noChangeAspect="1" noChangeArrowheads="1"/>
          </p:cNvSpPr>
          <p:nvPr isPhoto="1"/>
        </p:nvSpPr>
        <p:spPr bwMode="auto">
          <a:xfrm>
            <a:off x="4400550" y="228600"/>
            <a:ext cx="4743450" cy="63246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0"/>
            <a:ext cx="4572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Bradley Hand ITC" pitchFamily="66" charset="0"/>
              </a:rPr>
              <a:t>We also have a principal,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Bradley Hand ITC" pitchFamily="66" charset="0"/>
              </a:rPr>
              <a:t>His name is Mr. Lowe.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Bradley Hand ITC" pitchFamily="66" charset="0"/>
              </a:rPr>
              <a:t>He is the very saddest man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Bradley Hand ITC" pitchFamily="66" charset="0"/>
              </a:rPr>
              <a:t>That any of us know.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Bradley Hand ITC" pitchFamily="66" charset="0"/>
              </a:rPr>
              <a:t>He mumbles, “Are they learning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Bradley Hand ITC" pitchFamily="66" charset="0"/>
              </a:rPr>
              <a:t>This and that and such and   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Bradley Hand ITC" pitchFamily="66" charset="0"/>
              </a:rPr>
              <a:t>    such?”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Bradley Hand ITC" pitchFamily="66" charset="0"/>
              </a:rPr>
              <a:t>His face is wrinkled as a prune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Bradley Hand ITC" pitchFamily="66" charset="0"/>
              </a:rPr>
              <a:t>From worrying so much.</a:t>
            </a:r>
          </a:p>
          <a:p>
            <a:endParaRPr lang="en-US" sz="2000" b="1" dirty="0">
              <a:solidFill>
                <a:schemeClr val="accent1"/>
              </a:solidFill>
              <a:latin typeface="Bradley Hand ITC" pitchFamily="66" charset="0"/>
            </a:endParaRPr>
          </a:p>
          <a:p>
            <a:r>
              <a:rPr lang="en-US" sz="2000" b="1" dirty="0">
                <a:solidFill>
                  <a:schemeClr val="accent1"/>
                </a:solidFill>
                <a:latin typeface="Bradley Hand ITC" pitchFamily="66" charset="0"/>
              </a:rPr>
              <a:t>He breaks a lot of pencil points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Bradley Hand ITC" pitchFamily="66" charset="0"/>
              </a:rPr>
              <a:t>From pushing down too hard,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Bradley Hand ITC" pitchFamily="66" charset="0"/>
              </a:rPr>
              <a:t>And many dogs start barking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Bradley Hand ITC" pitchFamily="66" charset="0"/>
              </a:rPr>
              <a:t>As he mopes around the yard.</a:t>
            </a:r>
          </a:p>
          <a:p>
            <a:endParaRPr lang="en-US" sz="2000" b="1" dirty="0">
              <a:solidFill>
                <a:schemeClr val="accent1"/>
              </a:solidFill>
              <a:latin typeface="Bradley Hand ITC" pitchFamily="66" charset="0"/>
            </a:endParaRPr>
          </a:p>
          <a:p>
            <a:r>
              <a:rPr lang="en-US" sz="2000" b="1" dirty="0">
                <a:solidFill>
                  <a:schemeClr val="accent1"/>
                </a:solidFill>
                <a:latin typeface="Bradley Hand ITC" pitchFamily="66" charset="0"/>
              </a:rPr>
              <a:t>We think he wears false eyebrows.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Bradley Hand ITC" pitchFamily="66" charset="0"/>
              </a:rPr>
              <a:t>In fact, we’re sure it’s so.</a:t>
            </a:r>
          </a:p>
          <a:p>
            <a:endParaRPr lang="en-US" sz="2400" b="1" dirty="0">
              <a:solidFill>
                <a:schemeClr val="accent1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Rectangle 3" descr="IMG_0211"/>
          <p:cNvSpPr>
            <a:spLocks noGrp="1" noChangeAspect="1" noChangeArrowheads="1"/>
          </p:cNvSpPr>
          <p:nvPr isPhoto="1"/>
        </p:nvSpPr>
        <p:spPr bwMode="auto">
          <a:xfrm>
            <a:off x="-914400" y="-762000"/>
            <a:ext cx="7307263" cy="7620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3186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324600" y="3276600"/>
            <a:ext cx="2819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We’ve heard he takes them off at night…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I guess we’ll 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never know.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3" name="Rectangle 3" descr="IMG_0212"/>
          <p:cNvSpPr>
            <a:spLocks noGrp="1" noChangeAspect="1" noChangeArrowheads="1"/>
          </p:cNvSpPr>
          <p:nvPr isPhoto="1"/>
        </p:nvSpPr>
        <p:spPr bwMode="auto">
          <a:xfrm>
            <a:off x="4000500" y="0"/>
            <a:ext cx="51435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81000" y="533400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But we know he likes 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Miss Bonkers,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He treats her like a queen.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He’s always there to watch her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When she’s on her trampoline.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1524000" y="1981200"/>
            <a:ext cx="64008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Bradley Hand ITC" pitchFamily="66" charset="0"/>
              </a:rPr>
              <a:t>There are many other people </a:t>
            </a:r>
          </a:p>
          <a:p>
            <a:r>
              <a:rPr lang="en-US" sz="3600" b="1">
                <a:solidFill>
                  <a:schemeClr val="accent1"/>
                </a:solidFill>
                <a:latin typeface="Bradley Hand ITC" pitchFamily="66" charset="0"/>
              </a:rPr>
              <a:t>Who make Diffendoofer run.</a:t>
            </a:r>
          </a:p>
          <a:p>
            <a:r>
              <a:rPr lang="en-US" sz="3600" b="1">
                <a:solidFill>
                  <a:schemeClr val="accent1"/>
                </a:solidFill>
                <a:latin typeface="Bradley Hand ITC" pitchFamily="66" charset="0"/>
              </a:rPr>
              <a:t>They are utterly amazing—</a:t>
            </a:r>
          </a:p>
          <a:p>
            <a:r>
              <a:rPr lang="en-US" sz="3600" b="1">
                <a:solidFill>
                  <a:schemeClr val="accent1"/>
                </a:solidFill>
                <a:latin typeface="Bradley Hand ITC" pitchFamily="66" charset="0"/>
              </a:rPr>
              <a:t>I love every single one.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IMG_02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400"/>
            <a:ext cx="4835525" cy="6883400"/>
          </a:xfrm>
          <a:prstGeom prst="rect">
            <a:avLst/>
          </a:prstGeom>
          <a:noFill/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4953000" y="1752600"/>
            <a:ext cx="4405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400" b="1">
              <a:solidFill>
                <a:schemeClr val="accent1"/>
              </a:solidFill>
              <a:latin typeface="Bradley Hand ITC" pitchFamily="66" charset="0"/>
            </a:endParaRP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4953000" y="1828800"/>
            <a:ext cx="44958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Our nurse, Miss Clotte,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knows what to do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When we’ve got sniffles or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the flu.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One day I had a splinter so…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She bandaged me from head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to toe.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79" name="Rectangle 3" descr="mr plunger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1148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4331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648200" y="2133600"/>
            <a:ext cx="37258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Mr. Plunger, our custodian,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Has fashioned a machine—</a:t>
            </a:r>
          </a:p>
          <a:p>
            <a:endParaRPr lang="en-US" sz="2400" b="1">
              <a:solidFill>
                <a:schemeClr val="accent1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7" name="Rectangle 3" descr="IMG_021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68580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3333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7010400" y="1447800"/>
            <a:ext cx="1890713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Super…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Zooper…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Flooper-Do—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It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Keeps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The 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Whole 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School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Clean.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39" name="Rectangle 3" descr="IMG_0249"/>
          <p:cNvSpPr>
            <a:spLocks noGrp="1" noChangeAspect="1" noChangeArrowheads="1"/>
          </p:cNvSpPr>
          <p:nvPr isPhoto="1"/>
        </p:nvSpPr>
        <p:spPr bwMode="auto">
          <a:xfrm>
            <a:off x="4229100" y="0"/>
            <a:ext cx="49149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465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371600" y="990600"/>
            <a:ext cx="2438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I’ve always lived in </a:t>
            </a:r>
            <a:r>
              <a:rPr lang="en-US" sz="2400" b="1" dirty="0" err="1">
                <a:solidFill>
                  <a:schemeClr val="accent1"/>
                </a:solidFill>
                <a:latin typeface="Bradley Hand ITC" pitchFamily="66" charset="0"/>
              </a:rPr>
              <a:t>Dinkerville</a:t>
            </a:r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,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My friends all live here too.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We go to </a:t>
            </a:r>
            <a:r>
              <a:rPr lang="en-US" sz="2400" b="1" dirty="0" err="1">
                <a:solidFill>
                  <a:schemeClr val="accent1"/>
                </a:solidFill>
                <a:latin typeface="Bradley Hand ITC" pitchFamily="66" charset="0"/>
              </a:rPr>
              <a:t>Diffendoofer</a:t>
            </a:r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 School—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We’re happy that we do.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4275" name="Rectangle 3" descr="music teacher"/>
          <p:cNvSpPr>
            <a:spLocks noGrp="1" noChangeAspect="1" noChangeArrowheads="1"/>
          </p:cNvSpPr>
          <p:nvPr isPhoto="1"/>
        </p:nvSpPr>
        <p:spPr bwMode="auto">
          <a:xfrm>
            <a:off x="457200" y="0"/>
            <a:ext cx="31242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13887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4191000" y="3276600"/>
            <a:ext cx="4495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Our music teacher, Mrs. Fox,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Makes bagpipes out of straws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and socks.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5" name="Rectangle 3" descr="art instructor"/>
          <p:cNvSpPr>
            <a:spLocks noGrp="1" noChangeAspect="1" noChangeArrowheads="1"/>
          </p:cNvSpPr>
          <p:nvPr isPhoto="1"/>
        </p:nvSpPr>
        <p:spPr bwMode="auto">
          <a:xfrm>
            <a:off x="4724400" y="-457200"/>
            <a:ext cx="4179888" cy="76962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52400" y="2057400"/>
            <a:ext cx="4495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Our art instructor, Mr. Beeze,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Paints pictures hanging by his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knees.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r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54538" cy="7162800"/>
          </a:xfrm>
          <a:prstGeom prst="rect">
            <a:avLst/>
          </a:prstGeom>
          <a:noFill/>
        </p:spPr>
      </p:pic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4648200" y="4267200"/>
            <a:ext cx="4495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In science class with Mr. Katz,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We learn to build robotic rats.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435" name="Rectangle 3" descr="IMG_021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51435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105400" y="3200400"/>
            <a:ext cx="403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In gym we watch as Mr. Bear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Hoists elephants into the air.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131" name="Rectangle 3" descr="missloon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6482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8025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4800600" y="2514600"/>
            <a:ext cx="4495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Miss Loon is our librarian,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She hides behind the shelves,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459" name="Rectangle 3" descr="IMG_022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51435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105400" y="3124200"/>
            <a:ext cx="4038600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 And often cries out, </a:t>
            </a:r>
            <a:r>
              <a:rPr lang="en-US" sz="4800" b="1">
                <a:solidFill>
                  <a:schemeClr val="accent1"/>
                </a:solidFill>
                <a:latin typeface="Bradley Hand ITC" pitchFamily="66" charset="0"/>
              </a:rPr>
              <a:t/>
            </a:r>
            <a:br>
              <a:rPr lang="en-US" sz="4800" b="1">
                <a:solidFill>
                  <a:schemeClr val="accent1"/>
                </a:solidFill>
                <a:latin typeface="Bradley Hand ITC" pitchFamily="66" charset="0"/>
              </a:rPr>
            </a:br>
            <a:r>
              <a:rPr lang="en-US" sz="4800" b="1">
                <a:solidFill>
                  <a:schemeClr val="accent1"/>
                </a:solidFill>
                <a:latin typeface="Bradley Hand ITC" pitchFamily="66" charset="0"/>
              </a:rPr>
              <a:t>    “Louder!”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 When we’re reading to    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      ourselves.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7" name="Rectangle 3" descr="cooks"/>
          <p:cNvSpPr>
            <a:spLocks noGrp="1" noChangeAspect="1" noChangeArrowheads="1"/>
          </p:cNvSpPr>
          <p:nvPr isPhoto="1"/>
        </p:nvSpPr>
        <p:spPr bwMode="auto">
          <a:xfrm>
            <a:off x="6172200" y="0"/>
            <a:ext cx="2460625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2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04800" y="2819400"/>
            <a:ext cx="5715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We have three cooks, all named McMunch,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Who merrily prepare our lunch.</a:t>
            </a:r>
            <a:endParaRPr lang="en-US" b="1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483" name="Rectangle 3" descr="IMG_022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51435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105400" y="1295400"/>
            <a:ext cx="40386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They make us hot dogs,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beans, and fries,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Plus things we do not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recognize.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And as they cook, they sing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their song,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Not too short and not too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long.</a:t>
            </a:r>
          </a:p>
          <a:p>
            <a:r>
              <a:rPr lang="en-US" sz="2400" b="1" i="1">
                <a:solidFill>
                  <a:schemeClr val="accent1"/>
                </a:solidFill>
                <a:latin typeface="Bradley Hand ITC" pitchFamily="66" charset="0"/>
              </a:rPr>
              <a:t>“Roast and toast and slice </a:t>
            </a:r>
          </a:p>
          <a:p>
            <a:r>
              <a:rPr lang="en-US" sz="2400" b="1" i="1">
                <a:solidFill>
                  <a:schemeClr val="accent1"/>
                </a:solidFill>
                <a:latin typeface="Bradley Hand ITC" pitchFamily="66" charset="0"/>
              </a:rPr>
              <a:t>    and dice,</a:t>
            </a:r>
          </a:p>
          <a:p>
            <a:r>
              <a:rPr lang="en-US" sz="2400" b="1" i="1">
                <a:solidFill>
                  <a:schemeClr val="accent1"/>
                </a:solidFill>
                <a:latin typeface="Bradley Hand ITC" pitchFamily="66" charset="0"/>
              </a:rPr>
              <a:t>Cooking lunch is oh so nice.”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011" name="Rectangle 3" descr="lowe1"/>
          <p:cNvSpPr>
            <a:spLocks noGrp="1" noChangeAspect="1" noChangeArrowheads="1"/>
          </p:cNvSpPr>
          <p:nvPr isPhoto="1"/>
        </p:nvSpPr>
        <p:spPr bwMode="auto">
          <a:xfrm>
            <a:off x="-304800" y="0"/>
            <a:ext cx="5262563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4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953000" y="1828800"/>
            <a:ext cx="41910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We were eating their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concoctions,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Telling jokes and making 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noise,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When Mr. Lowe appeared and 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howled,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“Attention, girls and boys!”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035" name="Rectangle 3" descr="lowe2"/>
          <p:cNvSpPr>
            <a:spLocks noGrp="1" noChangeAspect="1" noChangeArrowheads="1"/>
          </p:cNvSpPr>
          <p:nvPr isPhoto="1"/>
        </p:nvSpPr>
        <p:spPr bwMode="auto">
          <a:xfrm>
            <a:off x="-304800" y="0"/>
            <a:ext cx="5554663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257800" y="1524000"/>
            <a:ext cx="38862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He began to fuss and fidget,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Scratch and mutter, sneeze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and cough.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He shook his head so hard,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we thought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His eyebrows would come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off.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He wrung his hands, he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cleared his throat,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He shed a single tear,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9" name="Rectangle 3" descr="IMG_0201"/>
          <p:cNvSpPr>
            <a:spLocks noGrp="1" noChangeAspect="1" noChangeArrowheads="1"/>
          </p:cNvSpPr>
          <p:nvPr isPhoto="1"/>
        </p:nvSpPr>
        <p:spPr bwMode="auto">
          <a:xfrm>
            <a:off x="533400" y="-2057400"/>
            <a:ext cx="3265488" cy="9144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038601" y="1295400"/>
            <a:ext cx="4495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Our school is at the corner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Of </a:t>
            </a:r>
            <a:r>
              <a:rPr lang="en-US" sz="2400" b="1" dirty="0" err="1">
                <a:solidFill>
                  <a:schemeClr val="accent1"/>
                </a:solidFill>
                <a:latin typeface="Bradley Hand ITC" pitchFamily="66" charset="0"/>
              </a:rPr>
              <a:t>Dinkzoober</a:t>
            </a:r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 and </a:t>
            </a:r>
            <a:r>
              <a:rPr lang="en-US" sz="2400" b="1" dirty="0" err="1">
                <a:solidFill>
                  <a:schemeClr val="accent1"/>
                </a:solidFill>
                <a:latin typeface="Bradley Hand ITC" pitchFamily="66" charset="0"/>
              </a:rPr>
              <a:t>Dinkzott</a:t>
            </a:r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.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It looks like any other school, 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But we suspect it’s not.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I think we’re learning lots of things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Not taught at other schools.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Our teachers are remarkable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Bradley Hand ITC" pitchFamily="66" charset="0"/>
              </a:rPr>
              <a:t>They make up their own rules.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059" name="Rectangle 3" descr="lowe3"/>
          <p:cNvSpPr>
            <a:spLocks noGrp="1" noChangeAspect="1" noChangeArrowheads="1"/>
          </p:cNvSpPr>
          <p:nvPr isPhoto="1"/>
        </p:nvSpPr>
        <p:spPr bwMode="auto">
          <a:xfrm>
            <a:off x="4311650" y="0"/>
            <a:ext cx="483235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1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0" y="1676400"/>
            <a:ext cx="44958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Then sobbed, “I’ve something to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announce,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And that is why I’m here.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All schools for miles and miles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around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Must take a special test,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To see who’s learning such and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such—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To see which school’s the best.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083" name="Rectangle 3" descr="lowe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51435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105400" y="2514600"/>
            <a:ext cx="4038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“…If our small school does not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do well,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Then it will be torn down,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And you will have to go to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school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In dreary Flobbertown.”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507" name="Rectangle 3" descr="IMG_022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51435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181600" y="381000"/>
            <a:ext cx="36576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“Not </a:t>
            </a:r>
            <a:r>
              <a:rPr lang="en-US" sz="1900" b="1" dirty="0" err="1">
                <a:solidFill>
                  <a:schemeClr val="accent1"/>
                </a:solidFill>
                <a:latin typeface="Bradley Hand ITC" pitchFamily="66" charset="0"/>
              </a:rPr>
              <a:t>Flobbertown</a:t>
            </a:r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!” we shouted,</a:t>
            </a:r>
          </a:p>
          <a:p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And we shuddered at the </a:t>
            </a:r>
          </a:p>
          <a:p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    name,</a:t>
            </a:r>
          </a:p>
          <a:p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For everyone in </a:t>
            </a:r>
            <a:r>
              <a:rPr lang="en-US" sz="1900" b="1" dirty="0" err="1">
                <a:solidFill>
                  <a:schemeClr val="accent1"/>
                </a:solidFill>
                <a:latin typeface="Bradley Hand ITC" pitchFamily="66" charset="0"/>
              </a:rPr>
              <a:t>Flobbertown</a:t>
            </a:r>
            <a:endParaRPr lang="en-US" sz="1900" b="1" dirty="0">
              <a:solidFill>
                <a:schemeClr val="accent1"/>
              </a:solidFill>
              <a:latin typeface="Bradley Hand ITC" pitchFamily="66" charset="0"/>
            </a:endParaRPr>
          </a:p>
          <a:p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Does everything the same.</a:t>
            </a:r>
          </a:p>
          <a:p>
            <a:endParaRPr lang="en-US" sz="1900" b="1" dirty="0">
              <a:solidFill>
                <a:schemeClr val="accent1"/>
              </a:solidFill>
              <a:latin typeface="Bradley Hand ITC" pitchFamily="66" charset="0"/>
            </a:endParaRPr>
          </a:p>
          <a:p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It’s miserable in </a:t>
            </a:r>
            <a:r>
              <a:rPr lang="en-US" sz="1900" b="1" dirty="0" err="1">
                <a:solidFill>
                  <a:schemeClr val="accent1"/>
                </a:solidFill>
                <a:latin typeface="Bradley Hand ITC" pitchFamily="66" charset="0"/>
              </a:rPr>
              <a:t>Flobbertown</a:t>
            </a:r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,</a:t>
            </a:r>
          </a:p>
          <a:p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They dress in just one style.</a:t>
            </a:r>
          </a:p>
          <a:p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They sing one song, they </a:t>
            </a:r>
          </a:p>
          <a:p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    never dance,</a:t>
            </a:r>
          </a:p>
          <a:p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They march in single file.</a:t>
            </a:r>
          </a:p>
          <a:p>
            <a:endParaRPr lang="en-US" sz="1900" b="1" dirty="0">
              <a:solidFill>
                <a:schemeClr val="accent1"/>
              </a:solidFill>
              <a:latin typeface="Bradley Hand ITC" pitchFamily="66" charset="0"/>
            </a:endParaRPr>
          </a:p>
          <a:p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They do not have a </a:t>
            </a:r>
          </a:p>
          <a:p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    playground,</a:t>
            </a:r>
          </a:p>
          <a:p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And they do not have a park.</a:t>
            </a:r>
          </a:p>
          <a:p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Their lunches have no taste at </a:t>
            </a:r>
          </a:p>
          <a:p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    all,</a:t>
            </a:r>
          </a:p>
          <a:p>
            <a:r>
              <a:rPr lang="en-US" sz="1900" b="1" dirty="0">
                <a:solidFill>
                  <a:schemeClr val="accent1"/>
                </a:solidFill>
                <a:latin typeface="Bradley Hand ITC" pitchFamily="66" charset="0"/>
              </a:rPr>
              <a:t>Their dogs are scared to bark.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531" name="Rectangle 3" descr="IMG_022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555" name="Rectangle 3" descr="IMG_022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958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1440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648200" y="342900"/>
            <a:ext cx="44958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Miss Bonkers rose. “Don’t’ fret!” 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    she said.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“You’ve learned the things you 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    need 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To pass that test and many 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    more—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I’m certain you’ll succeed.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We’ve taught you that the earth  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    is round,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That red and white make pink,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And something else that matters 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    more—</a:t>
            </a:r>
          </a:p>
          <a:p>
            <a:r>
              <a:rPr lang="en-US" sz="2200" b="1" dirty="0">
                <a:solidFill>
                  <a:schemeClr val="accent1"/>
                </a:solidFill>
                <a:latin typeface="Bradley Hand ITC" pitchFamily="66" charset="0"/>
              </a:rPr>
              <a:t>We’ve taught you how to think.”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11" name="Rectangle 3" descr="IMG_021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62484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4634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248400" y="2133600"/>
            <a:ext cx="2895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“I hope you’re right,”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sighed Mr. Lowe.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He shed another tear.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“The test is in ten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minutes,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And you’re taking it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right here.”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1828800" y="2133600"/>
            <a:ext cx="68580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Bradley Hand ITC" pitchFamily="66" charset="0"/>
              </a:rPr>
              <a:t>We sat in shock and disbelief.</a:t>
            </a:r>
          </a:p>
          <a:p>
            <a:r>
              <a:rPr lang="en-US" sz="3600" b="1">
                <a:solidFill>
                  <a:schemeClr val="accent1"/>
                </a:solidFill>
                <a:latin typeface="Bradley Hand ITC" pitchFamily="66" charset="0"/>
              </a:rPr>
              <a:t>“Oh no!” we moaned. “Oh no!”</a:t>
            </a:r>
          </a:p>
          <a:p>
            <a:r>
              <a:rPr lang="en-US" sz="3600" b="1">
                <a:solidFill>
                  <a:schemeClr val="accent1"/>
                </a:solidFill>
                <a:latin typeface="Bradley Hand ITC" pitchFamily="66" charset="0"/>
              </a:rPr>
              <a:t>We were even more unhappy</a:t>
            </a:r>
          </a:p>
          <a:p>
            <a:r>
              <a:rPr lang="en-US" sz="3600" b="1">
                <a:solidFill>
                  <a:schemeClr val="accent1"/>
                </a:solidFill>
                <a:latin typeface="Bradley Hand ITC" pitchFamily="66" charset="0"/>
              </a:rPr>
              <a:t>Than unhappy Mr. Lowe.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603" name="Rectangle 3" descr="IMG_0229"/>
          <p:cNvSpPr>
            <a:spLocks noGrp="1" noChangeAspect="1" noChangeArrowheads="1"/>
          </p:cNvSpPr>
          <p:nvPr isPhoto="1"/>
        </p:nvSpPr>
        <p:spPr bwMode="auto">
          <a:xfrm>
            <a:off x="0" y="2171700"/>
            <a:ext cx="9144000" cy="46863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4634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514600" y="304800"/>
            <a:ext cx="6096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But then the test was handed out.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“Yahoo!” we yelled.  “Yahoo!: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For it was filled with all the things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That we all </a:t>
            </a:r>
            <a:r>
              <a:rPr lang="en-US" sz="2400" b="1" i="1">
                <a:solidFill>
                  <a:schemeClr val="accent1"/>
                </a:solidFill>
                <a:latin typeface="Bradley Hand ITC" pitchFamily="66" charset="0"/>
              </a:rPr>
              <a:t>knew</a:t>
            </a:r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we knew.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627" name="Rectangle 3" descr="IMG_023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5129213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334000" y="4343400"/>
            <a:ext cx="4038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There were questions about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noodles,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About poodles, frogs, and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yelling,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651" name="Rectangle 3" descr="IMG_0233"/>
          <p:cNvSpPr>
            <a:spLocks noGrp="1" noChangeAspect="1" noChangeArrowheads="1"/>
          </p:cNvSpPr>
          <p:nvPr isPhoto="1"/>
        </p:nvSpPr>
        <p:spPr bwMode="auto">
          <a:xfrm>
            <a:off x="3902075" y="0"/>
            <a:ext cx="5241925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4343400"/>
            <a:ext cx="3962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About listening and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laughing,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And chrysanthemums and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smelling.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67" name="Rectangle 3" descr="IMG_0204"/>
          <p:cNvSpPr>
            <a:spLocks noGrp="1" noChangeAspect="1" noChangeArrowheads="1"/>
          </p:cNvSpPr>
          <p:nvPr isPhoto="1"/>
        </p:nvSpPr>
        <p:spPr bwMode="auto">
          <a:xfrm>
            <a:off x="685800" y="965200"/>
            <a:ext cx="7924800" cy="58928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1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743200" y="304800"/>
            <a:ext cx="4005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Miss Bobble teaches listening,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675" name="Rectangle 3" descr="IMG_023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46482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1496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438400" y="4953000"/>
            <a:ext cx="5791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There were questions about other things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We’d never seen or heard,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And yet we somehow answered them,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Enjoying every word.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579" name="Rectangle 3" descr="IMG_0228"/>
          <p:cNvSpPr>
            <a:spLocks noGrp="1" noChangeAspect="1" noChangeArrowheads="1"/>
          </p:cNvSpPr>
          <p:nvPr isPhoto="1"/>
        </p:nvSpPr>
        <p:spPr bwMode="auto">
          <a:xfrm>
            <a:off x="-533400" y="-3352800"/>
            <a:ext cx="9677400" cy="11963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785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1600200" y="2057400"/>
            <a:ext cx="67818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Bradley Hand ITC" pitchFamily="66" charset="0"/>
              </a:rPr>
              <a:t>One week later, after recess,</a:t>
            </a:r>
          </a:p>
          <a:p>
            <a:r>
              <a:rPr lang="en-US" sz="3600" b="1">
                <a:solidFill>
                  <a:schemeClr val="accent1"/>
                </a:solidFill>
                <a:latin typeface="Bradley Hand ITC" pitchFamily="66" charset="0"/>
              </a:rPr>
              <a:t>Mr. Lowe meandered in.</a:t>
            </a:r>
          </a:p>
          <a:p>
            <a:r>
              <a:rPr lang="en-US" sz="3600" b="1">
                <a:solidFill>
                  <a:schemeClr val="accent1"/>
                </a:solidFill>
                <a:latin typeface="Bradley Hand ITC" pitchFamily="66" charset="0"/>
              </a:rPr>
              <a:t>We’d never seen him smile before,</a:t>
            </a:r>
          </a:p>
          <a:p>
            <a:r>
              <a:rPr lang="en-US" sz="3600" b="1">
                <a:solidFill>
                  <a:schemeClr val="accent1"/>
                </a:solidFill>
                <a:latin typeface="Bradley Hand ITC" pitchFamily="66" charset="0"/>
              </a:rPr>
              <a:t>But now he wore a grin.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 descr="happylowe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303713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1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419600" y="2057400"/>
            <a:ext cx="4495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He soon began to giggle,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Then his giggle grew by half,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And then it </a:t>
            </a:r>
            <a:r>
              <a:rPr lang="en-US" sz="2400" b="1" i="1">
                <a:solidFill>
                  <a:schemeClr val="accent1"/>
                </a:solidFill>
                <a:latin typeface="Bradley Hand ITC" pitchFamily="66" charset="0"/>
              </a:rPr>
              <a:t>really happened—</a:t>
            </a:r>
          </a:p>
          <a:p>
            <a:endParaRPr lang="en-US" sz="2400" b="1" i="1">
              <a:solidFill>
                <a:schemeClr val="accent1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23" name="Rectangle 3" descr="IMG_0236"/>
          <p:cNvSpPr>
            <a:spLocks noGrp="1" noChangeAspect="1" noChangeArrowheads="1"/>
          </p:cNvSpPr>
          <p:nvPr isPhoto="1"/>
        </p:nvSpPr>
        <p:spPr bwMode="auto">
          <a:xfrm>
            <a:off x="3657600" y="0"/>
            <a:ext cx="54864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2739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11430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…Mr. Lowe began to laugh.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4" descr="happylowe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303713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1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4648200" y="2209800"/>
            <a:ext cx="44958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“You’ve saved our school!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You’ve saved our school!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He jubilantly roared.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“We got the very highest score!”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He wrote it on the board.</a:t>
            </a:r>
            <a:endParaRPr lang="en-US" sz="2400" b="1" i="1">
              <a:solidFill>
                <a:schemeClr val="accent1"/>
              </a:solidFill>
              <a:latin typeface="Bradley Hand ITC" pitchFamily="66" charset="0"/>
            </a:endParaRPr>
          </a:p>
          <a:p>
            <a:endParaRPr lang="en-US" sz="2400" b="1" i="1">
              <a:solidFill>
                <a:schemeClr val="accent1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699" name="Rectangle 3" descr="IMG_023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1150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747" name="Rectangle 3" descr="IMG_023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6482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1065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648200" y="762000"/>
            <a:ext cx="44958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Miss Bonkers did some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cartwheels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Till her face turned cherry red.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She bounded up to Mr. Lowe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And kissed him on the head.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“Hooray!  Hooray!” She shouted.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“I’m so proud I cannot speak.”</a:t>
            </a:r>
          </a:p>
          <a:p>
            <a:endParaRPr lang="en-US" sz="2400" b="1">
              <a:solidFill>
                <a:schemeClr val="accent1"/>
              </a:solidFill>
              <a:latin typeface="Bradley Hand ITC" pitchFamily="66" charset="0"/>
            </a:endParaRP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So she did another cartwheel,</a:t>
            </a:r>
            <a:endParaRPr lang="en-US" sz="2400" b="1" i="1">
              <a:solidFill>
                <a:schemeClr val="accent1"/>
              </a:solidFill>
              <a:latin typeface="Bradley Hand ITC" pitchFamily="66" charset="0"/>
            </a:endParaRPr>
          </a:p>
          <a:p>
            <a:endParaRPr lang="en-US" sz="2400" b="1" i="1">
              <a:solidFill>
                <a:schemeClr val="accent1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771" name="Rectangle 3" descr="IMG_023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51435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257800" y="2209800"/>
            <a:ext cx="4114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And she pecked him on the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cheek.</a:t>
            </a:r>
            <a:endParaRPr lang="en-US" sz="2400" b="1" i="1">
              <a:solidFill>
                <a:schemeClr val="accent1"/>
              </a:solidFill>
              <a:latin typeface="Bradley Hand ITC" pitchFamily="66" charset="0"/>
            </a:endParaRPr>
          </a:p>
          <a:p>
            <a:endParaRPr lang="en-US" sz="2400" b="1" i="1">
              <a:solidFill>
                <a:schemeClr val="accent1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819" name="Rectangle 3" descr="IMG_024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992688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1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953000" y="228600"/>
            <a:ext cx="4495800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“Ahem!  Ahem!”  coughed Mr.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Lowe.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“You all deserve a bow.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I thus declare a holiday—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It starts exactly now.</a:t>
            </a:r>
          </a:p>
          <a:p>
            <a:endParaRPr lang="en-US" sz="2400" b="1">
              <a:solidFill>
                <a:schemeClr val="accent1"/>
              </a:solidFill>
              <a:latin typeface="Bradley Hand ITC" pitchFamily="66" charset="0"/>
            </a:endParaRP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Because you’ve done so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splendidly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In every sort of way,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This day forever shall be known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As Diffendoofer Day.</a:t>
            </a:r>
          </a:p>
          <a:p>
            <a:endParaRPr lang="en-US" sz="2400" b="1">
              <a:solidFill>
                <a:schemeClr val="accent1"/>
              </a:solidFill>
              <a:latin typeface="Bradley Hand ITC" pitchFamily="66" charset="0"/>
            </a:endParaRP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And furthermore, I promise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I won’t ever wear a frown.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For now I know we’ll never go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To dreary Flobbertown.</a:t>
            </a:r>
          </a:p>
          <a:p>
            <a:endParaRPr lang="en-US" sz="2400" b="1">
              <a:solidFill>
                <a:schemeClr val="accent1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251" name="Rectangle 3" descr="ms wobble"/>
          <p:cNvSpPr>
            <a:spLocks noGrp="1" noChangeAspect="1" noChangeArrowheads="1"/>
          </p:cNvSpPr>
          <p:nvPr isPhoto="1"/>
        </p:nvSpPr>
        <p:spPr bwMode="auto">
          <a:xfrm>
            <a:off x="0" y="1219200"/>
            <a:ext cx="9144000" cy="521652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1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667000" y="381000"/>
            <a:ext cx="406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Miss Wobble teaches smelling.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5" name="Rectangle 3" descr="IMG_024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51435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105400" y="838200"/>
            <a:ext cx="42672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Then we held a celebration.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There was pizza, milk, and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cake.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Like everyone, I ate too much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And got a bellyache.</a:t>
            </a:r>
          </a:p>
          <a:p>
            <a:endParaRPr lang="en-US" sz="2400" b="1">
              <a:solidFill>
                <a:schemeClr val="accent1"/>
              </a:solidFill>
              <a:latin typeface="Bradley Hand ITC" pitchFamily="66" charset="0"/>
            </a:endParaRP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We laughed and whooped and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hollered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The entire school day long,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Then we all sang,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    triumphantly,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“The Diffendoofer Song.”</a:t>
            </a:r>
            <a:endParaRPr lang="en-US" sz="2400" b="1" i="1">
              <a:solidFill>
                <a:schemeClr val="accent1"/>
              </a:solidFill>
              <a:latin typeface="Bradley Hand ITC" pitchFamily="66" charset="0"/>
            </a:endParaRPr>
          </a:p>
          <a:p>
            <a:endParaRPr lang="en-US" sz="2400" b="1" i="1">
              <a:solidFill>
                <a:schemeClr val="accent1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867" name="Rectangle 3" descr="IMG_024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868" name="Music">
            <a:hlinkClick r:id="rId4"/>
          </p:cNvPr>
          <p:cNvSpPr>
            <a:spLocks noEditPoints="1" noChangeArrowheads="1"/>
          </p:cNvSpPr>
          <p:nvPr/>
        </p:nvSpPr>
        <p:spPr bwMode="auto">
          <a:xfrm>
            <a:off x="7543800" y="5638800"/>
            <a:ext cx="990600" cy="7620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891" name="Rectangle 3" descr="IMG_0244"/>
          <p:cNvSpPr>
            <a:spLocks noGrp="1" noChangeAspect="1" noChangeArrowheads="1"/>
          </p:cNvSpPr>
          <p:nvPr isPhoto="1"/>
        </p:nvSpPr>
        <p:spPr bwMode="auto">
          <a:xfrm>
            <a:off x="0" y="762000"/>
            <a:ext cx="9144000" cy="51816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3700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6323" name="Rectangle 3" descr="party2"/>
          <p:cNvSpPr>
            <a:spLocks noGrp="1" noChangeAspect="1" noChangeArrowheads="1"/>
          </p:cNvSpPr>
          <p:nvPr isPhoto="1"/>
        </p:nvSpPr>
        <p:spPr bwMode="auto">
          <a:xfrm>
            <a:off x="1420813" y="0"/>
            <a:ext cx="6302375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5299" name="Rectangle 3" descr="party1"/>
          <p:cNvSpPr>
            <a:spLocks noGrp="1" noChangeAspect="1" noChangeArrowheads="1"/>
          </p:cNvSpPr>
          <p:nvPr isPhoto="1"/>
        </p:nvSpPr>
        <p:spPr bwMode="auto">
          <a:xfrm>
            <a:off x="2444750" y="0"/>
            <a:ext cx="4252913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2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7347" name="Rectangle 3" descr="party3"/>
          <p:cNvSpPr>
            <a:spLocks noGrp="1" noChangeAspect="1" noChangeArrowheads="1"/>
          </p:cNvSpPr>
          <p:nvPr isPhoto="1"/>
        </p:nvSpPr>
        <p:spPr bwMode="auto">
          <a:xfrm>
            <a:off x="803275" y="0"/>
            <a:ext cx="753745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1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915" name="Rectangle 3" descr="IMG_0246"/>
          <p:cNvSpPr>
            <a:spLocks noGrp="1" noChangeAspect="1" noChangeArrowheads="1"/>
          </p:cNvSpPr>
          <p:nvPr isPhoto="1"/>
        </p:nvSpPr>
        <p:spPr bwMode="auto">
          <a:xfrm>
            <a:off x="2074863" y="0"/>
            <a:ext cx="4994275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7763" name="Rectangle 3" descr="IMG_0249"/>
          <p:cNvSpPr>
            <a:spLocks noGrp="1" noChangeAspect="1" noChangeArrowheads="1"/>
          </p:cNvSpPr>
          <p:nvPr isPhoto="1"/>
        </p:nvSpPr>
        <p:spPr bwMode="auto">
          <a:xfrm>
            <a:off x="228600" y="0"/>
            <a:ext cx="51435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5486400" y="3810000"/>
            <a:ext cx="3505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Bradley Hand ITC" pitchFamily="66" charset="0"/>
              </a:rPr>
              <a:t>PowerPoint </a:t>
            </a:r>
          </a:p>
          <a:p>
            <a:pPr algn="ctr"/>
            <a:r>
              <a:rPr lang="en-US" sz="4000" b="1" dirty="0">
                <a:solidFill>
                  <a:schemeClr val="accent1"/>
                </a:solidFill>
                <a:latin typeface="Bradley Hand ITC" pitchFamily="66" charset="0"/>
              </a:rPr>
              <a:t>by Pam Moeai</a:t>
            </a:r>
          </a:p>
          <a:p>
            <a:pPr algn="ctr"/>
            <a:r>
              <a:rPr lang="en-US" sz="4000" b="1" dirty="0">
                <a:solidFill>
                  <a:schemeClr val="accent1"/>
                </a:solidFill>
                <a:latin typeface="Bradley Hand ITC" pitchFamily="66" charset="0"/>
              </a:rPr>
              <a:t>2008</a:t>
            </a: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5486400" y="1981200"/>
            <a:ext cx="34448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chemeClr val="accent1"/>
                </a:solidFill>
                <a:latin typeface="Bradley Hand ITC" pitchFamily="66" charset="0"/>
              </a:rPr>
              <a:t>The End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63" name="Rectangle 3" descr="laughing"/>
          <p:cNvSpPr>
            <a:spLocks noGrp="1" noChangeAspect="1" noChangeArrowheads="1"/>
          </p:cNvSpPr>
          <p:nvPr isPhoto="1"/>
        </p:nvSpPr>
        <p:spPr bwMode="auto">
          <a:xfrm>
            <a:off x="990600" y="1154113"/>
            <a:ext cx="7453313" cy="570388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38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819400" y="381000"/>
            <a:ext cx="407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Miss Fribble teaches laughing,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9395" name="Rectangle 3" descr="yelling"/>
          <p:cNvSpPr>
            <a:spLocks noGrp="1" noChangeAspect="1" noChangeArrowheads="1"/>
          </p:cNvSpPr>
          <p:nvPr isPhoto="1"/>
        </p:nvSpPr>
        <p:spPr bwMode="auto">
          <a:xfrm>
            <a:off x="152400" y="-381000"/>
            <a:ext cx="6029325" cy="7239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6324600" y="5181600"/>
            <a:ext cx="2581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And Miss Quibble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teaches yelling.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3" name="Picture 5" descr="twin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363" y="0"/>
            <a:ext cx="5989637" cy="5100638"/>
          </a:xfrm>
          <a:prstGeom prst="rect">
            <a:avLst/>
          </a:prstGeom>
          <a:noFill/>
        </p:spPr>
      </p:pic>
      <p:pic>
        <p:nvPicPr>
          <p:cNvPr id="58374" name="Picture 6" descr="twin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-304800"/>
            <a:ext cx="2751138" cy="8753475"/>
          </a:xfrm>
          <a:prstGeom prst="rect">
            <a:avLst/>
          </a:prstGeom>
          <a:noFill/>
        </p:spPr>
      </p:pic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962400" y="5105400"/>
            <a:ext cx="463391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Miss Twining teaches tying knots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In neckerchiefs and noodles,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And how to tell chrysanthemums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From miniature poodles.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107" name="Rectangle 3" descr="miss vining"/>
          <p:cNvSpPr>
            <a:spLocks noGrp="1" noChangeAspect="1" noChangeArrowheads="1"/>
          </p:cNvSpPr>
          <p:nvPr isPhoto="1"/>
        </p:nvSpPr>
        <p:spPr bwMode="auto">
          <a:xfrm>
            <a:off x="7110413" y="228600"/>
            <a:ext cx="2033587" cy="70866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2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8" name="Rectangle 4" descr="lizard"/>
          <p:cNvSpPr>
            <a:spLocks noGrp="1" noChangeAspect="1" noChangeArrowheads="1"/>
          </p:cNvSpPr>
          <p:nvPr isPhoto="1"/>
        </p:nvSpPr>
        <p:spPr bwMode="auto">
          <a:xfrm>
            <a:off x="0" y="5791200"/>
            <a:ext cx="7086600" cy="10668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b="-24211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914400" y="2133600"/>
            <a:ext cx="5334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Miss Vining teaches all the ways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 pigeon may be peppered,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And how to put a saddle </a:t>
            </a:r>
          </a:p>
          <a:p>
            <a:r>
              <a:rPr lang="en-US" sz="2400" b="1">
                <a:solidFill>
                  <a:schemeClr val="accent1"/>
                </a:solidFill>
                <a:latin typeface="Bradley Hand ITC" pitchFamily="66" charset="0"/>
              </a:rPr>
              <a:t>On a lizard or a leopard.</a:t>
            </a: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animBg="1"/>
      <p:bldP spid="4710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1449</Words>
  <Application>Microsoft Macintosh PowerPoint</Application>
  <PresentationFormat>On-screen Show (4:3)</PresentationFormat>
  <Paragraphs>329</Paragraphs>
  <Slides>57</Slides>
  <Notes>57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Pam</dc:creator>
  <cp:lastModifiedBy>Pamela Moeai</cp:lastModifiedBy>
  <cp:revision>18</cp:revision>
  <dcterms:created xsi:type="dcterms:W3CDTF">2008-03-13T22:14:51Z</dcterms:created>
  <dcterms:modified xsi:type="dcterms:W3CDTF">2015-03-04T20:05:35Z</dcterms:modified>
</cp:coreProperties>
</file>