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8" r:id="rId4"/>
    <p:sldId id="279" r:id="rId5"/>
    <p:sldId id="273" r:id="rId6"/>
    <p:sldId id="274" r:id="rId7"/>
    <p:sldId id="275" r:id="rId8"/>
    <p:sldId id="276" r:id="rId9"/>
    <p:sldId id="277" r:id="rId10"/>
    <p:sldId id="278" r:id="rId11"/>
    <p:sldId id="284" r:id="rId12"/>
    <p:sldId id="285" r:id="rId13"/>
    <p:sldId id="28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87" r:id="rId22"/>
    <p:sldId id="282" r:id="rId23"/>
    <p:sldId id="283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3216"/>
    <a:srgbClr val="FFF6E2"/>
    <a:srgbClr val="FFF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2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6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0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F902-68E9-B643-A454-A20B5FB8AD5C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6A3E-9326-7E49-97E4-9F2D61C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jpeg"/><Relationship Id="rId5" Type="http://schemas.openxmlformats.org/officeDocument/2006/relationships/slide" Target="slide20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jpeg"/><Relationship Id="rId5" Type="http://schemas.openxmlformats.org/officeDocument/2006/relationships/slide" Target="slide21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jpeg"/><Relationship Id="rId5" Type="http://schemas.openxmlformats.org/officeDocument/2006/relationships/slide" Target="slide22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7.jpeg"/><Relationship Id="rId5" Type="http://schemas.openxmlformats.org/officeDocument/2006/relationships/slide" Target="slide23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://www.teacherspayteachers.com/Store/Pamela-Moeai" TargetMode="External"/><Relationship Id="rId6" Type="http://schemas.openxmlformats.org/officeDocument/2006/relationships/hyperlink" Target="http://www.teacherspayteachers.com/Store/Graphics-From-The-Pond" TargetMode="External"/><Relationship Id="rId7" Type="http://schemas.openxmlformats.org/officeDocument/2006/relationships/hyperlink" Target="http://mycutegraphics.com/" TargetMode="External"/><Relationship Id="rId8" Type="http://schemas.openxmlformats.org/officeDocument/2006/relationships/hyperlink" Target="http://www.teacherspayteachers.com/Store/Lovin-Lit" TargetMode="External"/><Relationship Id="rId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slide" Target="slide12.xml"/><Relationship Id="rId12" Type="http://schemas.openxmlformats.org/officeDocument/2006/relationships/slide" Target="slide8.xml"/><Relationship Id="rId13" Type="http://schemas.openxmlformats.org/officeDocument/2006/relationships/slide" Target="slide13.xml"/><Relationship Id="rId14" Type="http://schemas.openxmlformats.org/officeDocument/2006/relationships/slide" Target="slide24.xml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0.xml"/><Relationship Id="rId9" Type="http://schemas.openxmlformats.org/officeDocument/2006/relationships/slide" Target="slide11.xml"/><Relationship Id="rId10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slide" Target="slide14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jpeg"/><Relationship Id="rId5" Type="http://schemas.openxmlformats.org/officeDocument/2006/relationships/slide" Target="slide15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jpeg"/><Relationship Id="rId5" Type="http://schemas.openxmlformats.org/officeDocument/2006/relationships/slide" Target="slide16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jpeg"/><Relationship Id="rId5" Type="http://schemas.openxmlformats.org/officeDocument/2006/relationships/slide" Target="slide17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slide" Target="slide18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jpeg"/><Relationship Id="rId5" Type="http://schemas.openxmlformats.org/officeDocument/2006/relationships/slide" Target="slide19.xml"/><Relationship Id="rId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064" y="4045655"/>
            <a:ext cx="8482571" cy="1347111"/>
          </a:xfrm>
        </p:spPr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B13216"/>
                </a:solidFill>
                <a:latin typeface="PondChoc"/>
                <a:cs typeface="PondChoc"/>
              </a:rPr>
              <a:t>Mystery Pictures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B13216"/>
              </a:solidFill>
              <a:latin typeface="PondChoc"/>
              <a:cs typeface="PondCho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353" y="5392766"/>
            <a:ext cx="5436962" cy="835034"/>
          </a:xfrm>
        </p:spPr>
        <p:txBody>
          <a:bodyPr>
            <a:normAutofit fontScale="92500"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PondCookie"/>
                <a:cs typeface="PondCookie"/>
              </a:rPr>
              <a:t>Spring and Summer Edition</a:t>
            </a:r>
            <a:endParaRPr lang="en-US" sz="4400" dirty="0">
              <a:solidFill>
                <a:srgbClr val="000000"/>
              </a:solidFill>
              <a:latin typeface="PondCookie"/>
              <a:cs typeface="PondCookie"/>
            </a:endParaRPr>
          </a:p>
        </p:txBody>
      </p:sp>
      <p:pic>
        <p:nvPicPr>
          <p:cNvPr id="7" name="Picture 6" descr="sun-wearing-sunglass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3183">
            <a:off x="530535" y="454012"/>
            <a:ext cx="3529328" cy="3317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7176" y="911687"/>
            <a:ext cx="3890271" cy="3262432"/>
          </a:xfrm>
          <a:prstGeom prst="rect">
            <a:avLst/>
          </a:prstGeom>
          <a:solidFill>
            <a:schemeClr val="accent5"/>
          </a:solidFill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/>
                  </a:solidFill>
                </a:ln>
                <a:latin typeface="PondChoc"/>
                <a:cs typeface="PondChoc"/>
              </a:rPr>
              <a:t>Answer the </a:t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latin typeface="PondChoc"/>
                <a:cs typeface="PondChoc"/>
              </a:rPr>
            </a:b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B13216"/>
                </a:solidFill>
                <a:latin typeface="PondChoc"/>
                <a:cs typeface="PondChoc"/>
              </a:rPr>
              <a:t>Questions</a:t>
            </a:r>
            <a:endParaRPr lang="en-US" sz="6000" dirty="0" smtClean="0">
              <a:ln>
                <a:solidFill>
                  <a:schemeClr val="bg1"/>
                </a:solidFill>
              </a:ln>
              <a:solidFill>
                <a:srgbClr val="B13216"/>
              </a:solidFill>
              <a:latin typeface="PondChoc"/>
              <a:cs typeface="PondChoc"/>
            </a:endParaRPr>
          </a:p>
          <a:p>
            <a:pPr algn="ctr"/>
            <a:r>
              <a:rPr lang="en-US" sz="4000" dirty="0" smtClean="0">
                <a:ln>
                  <a:solidFill>
                    <a:schemeClr val="bg1"/>
                  </a:solidFill>
                </a:ln>
                <a:latin typeface="PondChoc"/>
                <a:cs typeface="PondChoc"/>
              </a:rPr>
              <a:t>Solve the </a:t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latin typeface="PondChoc"/>
                <a:cs typeface="PondChoc"/>
              </a:rPr>
            </a:b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B13216"/>
                </a:solidFill>
                <a:latin typeface="PondChoc"/>
                <a:cs typeface="PondChoc"/>
              </a:rPr>
              <a:t>Puzzle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B13216"/>
              </a:solidFill>
              <a:latin typeface="PondChoc"/>
              <a:cs typeface="PondChoc"/>
            </a:endParaRPr>
          </a:p>
        </p:txBody>
      </p:sp>
    </p:spTree>
    <p:extLst>
      <p:ext uri="{BB962C8B-B14F-4D97-AF65-F5344CB8AC3E}">
        <p14:creationId xmlns:p14="http://schemas.microsoft.com/office/powerpoint/2010/main" val="218024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155" name="Rectangle 154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199" descr="sunblo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866" y="530827"/>
              <a:ext cx="2511803" cy="5206585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2" name="TextBox 201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64203" y="1985167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Seven!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03" name="TextBox 202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211387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204" grpId="0" animBg="1"/>
      <p:bldP spid="20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201" name="Group 200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203" name="Rectangle 202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839" y="337675"/>
              <a:ext cx="3269084" cy="4428562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2" name="TextBox 201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64202" y="1985167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</a:t>
            </a:r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Eight!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54" name="TextBox 253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149555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201" name="Group 200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203" name="Rectangle 202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839" y="337675"/>
              <a:ext cx="3269084" cy="4428562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2" name="TextBox 201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66839" y="1739635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</a:t>
            </a:r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Nine!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54" name="TextBox 253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201367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204" grpId="0" animBg="1"/>
      <p:bldP spid="2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201" name="Group 200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203" name="Rectangle 202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582830">
              <a:off x="946999" y="1803259"/>
              <a:ext cx="5667839" cy="2607206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2" name="TextBox 201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64202" y="1962274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</a:t>
            </a:r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Ten!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55" name="TextBox 254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15993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204" grpId="0" animBg="1"/>
      <p:bldP spid="20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grpSp>
          <p:nvGrpSpPr>
            <p:cNvPr id="47" name="Group 46"/>
            <p:cNvGrpSpPr/>
            <p:nvPr/>
          </p:nvGrpSpPr>
          <p:grpSpPr>
            <a:xfrm>
              <a:off x="699248" y="194236"/>
              <a:ext cx="5976470" cy="5886825"/>
              <a:chOff x="699248" y="194236"/>
              <a:chExt cx="5976470" cy="588682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99248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99248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99248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99248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99248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99248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94542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94542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94542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94542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94542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89836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89836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89836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89836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089836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89836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85130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285130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85130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85130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85130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85130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480424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80424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80424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80424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480424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480424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99248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894542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089836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85130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480424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99248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894542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089836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85130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480424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99248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894542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89836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85130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480424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894542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8" name="Picture 47" descr="apple_red_1_clipart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53" y="298826"/>
              <a:ext cx="5078725" cy="5782235"/>
            </a:xfrm>
            <a:prstGeom prst="rect">
              <a:avLst/>
            </a:prstGeom>
          </p:spPr>
        </p:pic>
      </p:grp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6675718" y="5410032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Go to Puzzle 2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80065" y="2169833"/>
            <a:ext cx="1514164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Puzzle #1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Picture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Solution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Hobo Std"/>
              <a:cs typeface="Hobo Std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“Apple”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2" name="TextBox 51">
            <a:hlinkClick r:id="rId4" action="ppaction://hlinksldjump"/>
          </p:cNvPr>
          <p:cNvSpPr txBox="1"/>
          <p:nvPr/>
        </p:nvSpPr>
        <p:spPr>
          <a:xfrm>
            <a:off x="6675718" y="6002514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61399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2" name="Rectangle 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funny-bee-penci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8" y="851648"/>
              <a:ext cx="5490882" cy="4447614"/>
            </a:xfrm>
            <a:prstGeom prst="rect">
              <a:avLst/>
            </a:prstGeom>
          </p:spPr>
        </p:pic>
      </p:grpSp>
      <p:sp>
        <p:nvSpPr>
          <p:cNvPr id="49" name="TextBox 48">
            <a:hlinkClick r:id="rId3" action="ppaction://hlinksldjump"/>
          </p:cNvPr>
          <p:cNvSpPr txBox="1"/>
          <p:nvPr/>
        </p:nvSpPr>
        <p:spPr>
          <a:xfrm>
            <a:off x="6675718" y="5423649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Go to Puzzle 3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80065" y="2169833"/>
            <a:ext cx="1514164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Puzzle #2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Picture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Solution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Hobo Std"/>
              <a:cs typeface="Hobo Std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“Bee”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3" name="TextBox 52">
            <a:hlinkClick r:id="rId4" action="ppaction://hlinksldjump"/>
          </p:cNvPr>
          <p:cNvSpPr txBox="1"/>
          <p:nvPr/>
        </p:nvSpPr>
        <p:spPr>
          <a:xfrm>
            <a:off x="6675718" y="6002514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74269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2" name="Rectangle 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watermel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84">
              <a:off x="1135528" y="1247604"/>
              <a:ext cx="5220074" cy="3922687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6854438" y="2169833"/>
            <a:ext cx="2289562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Puzzle #3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Picture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Solution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Hobo Std"/>
              <a:cs typeface="Hobo Std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“Watermelon”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6675718" y="5423649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Go to Puzzle 4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1" name="TextBox 50">
            <a:hlinkClick r:id="rId4" action="ppaction://hlinksldjump"/>
          </p:cNvPr>
          <p:cNvSpPr txBox="1"/>
          <p:nvPr/>
        </p:nvSpPr>
        <p:spPr>
          <a:xfrm>
            <a:off x="6675718" y="6002514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313698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2" name="Rectangle 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sunglass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18" y="1308942"/>
              <a:ext cx="5640744" cy="2551765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6854438" y="2169833"/>
            <a:ext cx="2289562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Puzzle #4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Picture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Solution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Hobo Std"/>
              <a:cs typeface="Hobo Std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“Sun Glasses”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2" name="TextBox 51">
            <a:hlinkClick r:id="rId3" action="ppaction://hlinksldjump"/>
          </p:cNvPr>
          <p:cNvSpPr txBox="1"/>
          <p:nvPr/>
        </p:nvSpPr>
        <p:spPr>
          <a:xfrm>
            <a:off x="6675718" y="5423649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Go to Puzzle 5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3" name="TextBox 52">
            <a:hlinkClick r:id="rId4" action="ppaction://hlinksldjump"/>
          </p:cNvPr>
          <p:cNvSpPr txBox="1"/>
          <p:nvPr/>
        </p:nvSpPr>
        <p:spPr>
          <a:xfrm>
            <a:off x="6675718" y="6002514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168533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2" name="Rectangle 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green-heart-flip-flop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51" y="657411"/>
              <a:ext cx="5522652" cy="5065061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6854438" y="2169833"/>
            <a:ext cx="2289562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Puzzle #5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Picture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Solution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Hobo Std"/>
              <a:cs typeface="Hobo Std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“Flip Flops”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6675718" y="5423649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Go to Puzzle 6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1" name="TextBox 50">
            <a:hlinkClick r:id="rId4" action="ppaction://hlinksldjump"/>
          </p:cNvPr>
          <p:cNvSpPr txBox="1"/>
          <p:nvPr/>
        </p:nvSpPr>
        <p:spPr>
          <a:xfrm>
            <a:off x="6675718" y="6002514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11058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699248" y="194236"/>
            <a:ext cx="5976470" cy="6373062"/>
            <a:chOff x="699248" y="194236"/>
            <a:chExt cx="5976470" cy="6373062"/>
          </a:xfrm>
        </p:grpSpPr>
        <p:sp>
          <p:nvSpPr>
            <p:cNvPr id="2" name="Rectangle 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spring-pinwhe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20879">
              <a:off x="1744681" y="395293"/>
              <a:ext cx="4095967" cy="6172005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6854438" y="2169833"/>
            <a:ext cx="2289562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Puzzle #6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Picture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Solution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Hobo Std"/>
              <a:cs typeface="Hobo Std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“Pin Wheel”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2" name="TextBox 51">
            <a:hlinkClick r:id="rId3" action="ppaction://hlinksldjump"/>
          </p:cNvPr>
          <p:cNvSpPr txBox="1"/>
          <p:nvPr/>
        </p:nvSpPr>
        <p:spPr>
          <a:xfrm>
            <a:off x="6675718" y="5424800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Go to Puzzle 7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3" name="TextBox 52">
            <a:hlinkClick r:id="rId4" action="ppaction://hlinksldjump"/>
          </p:cNvPr>
          <p:cNvSpPr txBox="1"/>
          <p:nvPr/>
        </p:nvSpPr>
        <p:spPr>
          <a:xfrm>
            <a:off x="6675718" y="6002514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51305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065" y="38537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B13216"/>
                </a:solidFill>
                <a:latin typeface="PondChoc"/>
                <a:cs typeface="PondChoc"/>
              </a:rPr>
              <a:t>How to Play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B13216"/>
              </a:solidFill>
              <a:latin typeface="PondChoc"/>
              <a:cs typeface="PondCho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065" y="1289108"/>
            <a:ext cx="37358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ondChoc"/>
                <a:cs typeface="PondChoc"/>
              </a:rPr>
              <a:t>Directions:</a:t>
            </a:r>
          </a:p>
          <a:p>
            <a:r>
              <a:rPr lang="en-US" dirty="0" smtClean="0">
                <a:latin typeface="PondChoc"/>
                <a:cs typeface="PondChoc"/>
              </a:rPr>
              <a:t>The teacher asks a student or group of students a question.</a:t>
            </a:r>
          </a:p>
          <a:p>
            <a:endParaRPr lang="en-US" dirty="0">
              <a:latin typeface="PondChoc"/>
              <a:cs typeface="PondChoc"/>
            </a:endParaRPr>
          </a:p>
          <a:p>
            <a:r>
              <a:rPr lang="en-US" dirty="0" smtClean="0">
                <a:latin typeface="PondChoc"/>
                <a:cs typeface="PondChoc"/>
              </a:rPr>
              <a:t>The student(s) answer the question and if correct, choose one of the grid pairs.  (Also a great way to introduce/review coordinates)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065" y="4243763"/>
            <a:ext cx="4774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ondChoc"/>
                <a:cs typeface="PondChoc"/>
              </a:rPr>
              <a:t>Suggested Question Themes</a:t>
            </a:r>
            <a:endParaRPr lang="en-US" sz="2400" dirty="0">
              <a:latin typeface="PondChoc"/>
              <a:cs typeface="PondChoc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ondChoc"/>
                <a:cs typeface="PondChoc"/>
              </a:rPr>
              <a:t>Spelling words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ondChoc"/>
                <a:cs typeface="PondChoc"/>
              </a:rPr>
              <a:t>Math Facts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ondChoc"/>
                <a:cs typeface="PondChoc"/>
              </a:rPr>
              <a:t>Vocabulary words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ondChoc"/>
                <a:cs typeface="PondChoc"/>
              </a:rPr>
              <a:t>Science/Social Studies Facts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ondChoc"/>
                <a:cs typeface="PondChoc"/>
              </a:rPr>
              <a:t>Classroom </a:t>
            </a:r>
            <a:r>
              <a:rPr lang="en-US" dirty="0" smtClean="0">
                <a:latin typeface="PondChoc"/>
                <a:cs typeface="PondChoc"/>
              </a:rPr>
              <a:t>Rules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ondChoc"/>
                <a:cs typeface="PondChoc"/>
              </a:rPr>
              <a:t>Discussion Starters</a:t>
            </a:r>
            <a:endParaRPr lang="en-US" dirty="0">
              <a:latin typeface="PondChoc"/>
              <a:cs typeface="PondCho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672" y="1757420"/>
            <a:ext cx="3418793" cy="33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2" name="Rectangle 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sunblo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866" y="530827"/>
              <a:ext cx="2511803" cy="5206585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6854438" y="2169833"/>
            <a:ext cx="2289562" cy="1877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Puzzle #7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Picture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Solution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Hobo Std"/>
              <a:cs typeface="Hobo Std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Hobo Std"/>
                <a:cs typeface="Hobo Std"/>
              </a:rPr>
              <a:t>“Tanning Lotion”</a:t>
            </a:r>
            <a:endParaRPr lang="en-US" sz="20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6675718" y="5423649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Go to Puzzle 8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1" name="TextBox 50">
            <a:hlinkClick r:id="rId4" action="ppaction://hlinksldjump"/>
          </p:cNvPr>
          <p:cNvSpPr txBox="1"/>
          <p:nvPr/>
        </p:nvSpPr>
        <p:spPr>
          <a:xfrm>
            <a:off x="6675718" y="6002514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371648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6854438" y="2169833"/>
            <a:ext cx="2289562" cy="1877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Puzzle #7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Picture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Solution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Hobo Std"/>
              <a:cs typeface="Hobo Std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Hobo Std"/>
                <a:cs typeface="Hobo Std"/>
              </a:rPr>
              <a:t>“Tanning Lotion”</a:t>
            </a:r>
            <a:endParaRPr lang="en-US" sz="20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99248" y="194236"/>
            <a:ext cx="8444752" cy="5886825"/>
            <a:chOff x="699248" y="194236"/>
            <a:chExt cx="8444752" cy="5886825"/>
          </a:xfrm>
        </p:grpSpPr>
        <p:sp>
          <p:nvSpPr>
            <p:cNvPr id="52" name="Rectangle 5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75718" y="2169833"/>
              <a:ext cx="2468282" cy="187743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Puzzle </a:t>
              </a:r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#8</a:t>
              </a:r>
              <a:endParaRPr lang="en-US" sz="2400" dirty="0" smtClean="0">
                <a:solidFill>
                  <a:srgbClr val="FFFFFF"/>
                </a:solidFill>
                <a:latin typeface="Hobo Std"/>
                <a:cs typeface="Hobo Std"/>
              </a:endParaRP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Picture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Solution</a:t>
              </a:r>
            </a:p>
            <a:p>
              <a:pPr algn="ctr"/>
              <a:endParaRPr lang="en-US" sz="2400" dirty="0" smtClean="0">
                <a:solidFill>
                  <a:srgbClr val="FFFFFF"/>
                </a:solidFill>
                <a:latin typeface="Hobo Std"/>
                <a:cs typeface="Hobo Std"/>
              </a:endParaRPr>
            </a:p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“Chick with Tulips”</a:t>
              </a:r>
              <a:endParaRPr lang="en-US" sz="2000" dirty="0">
                <a:solidFill>
                  <a:srgbClr val="FFFFFF"/>
                </a:solidFill>
                <a:latin typeface="Hobo Std"/>
                <a:cs typeface="Hobo Std"/>
              </a:endParaRPr>
            </a:p>
          </p:txBody>
        </p:sp>
        <p:sp>
          <p:nvSpPr>
            <p:cNvPr id="98" name="TextBox 97">
              <a:hlinkClick r:id="rId2" action="ppaction://hlinksldjump"/>
            </p:cNvPr>
            <p:cNvSpPr txBox="1"/>
            <p:nvPr/>
          </p:nvSpPr>
          <p:spPr>
            <a:xfrm>
              <a:off x="6675718" y="5424800"/>
              <a:ext cx="2468282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Go to Puzzle 9</a:t>
              </a:r>
              <a:endParaRPr lang="en-US" sz="2400" dirty="0">
                <a:solidFill>
                  <a:srgbClr val="FFFFFF"/>
                </a:solidFill>
                <a:latin typeface="Hobo Std"/>
                <a:cs typeface="Hobo Std"/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839" y="337675"/>
              <a:ext cx="3269084" cy="4428562"/>
            </a:xfrm>
            <a:prstGeom prst="rect">
              <a:avLst/>
            </a:prstGeom>
          </p:spPr>
        </p:pic>
      </p:grpSp>
      <p:sp>
        <p:nvSpPr>
          <p:cNvPr id="100" name="TextBox 99">
            <a:hlinkClick r:id="rId4" action="ppaction://hlinksldjump"/>
          </p:cNvPr>
          <p:cNvSpPr txBox="1"/>
          <p:nvPr/>
        </p:nvSpPr>
        <p:spPr>
          <a:xfrm>
            <a:off x="6675718" y="6002514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390378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99248" y="230908"/>
            <a:ext cx="8444752" cy="5886825"/>
            <a:chOff x="699248" y="194236"/>
            <a:chExt cx="8444752" cy="5886825"/>
          </a:xfrm>
        </p:grpSpPr>
        <p:sp>
          <p:nvSpPr>
            <p:cNvPr id="2" name="Rectangle 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75718" y="2169833"/>
              <a:ext cx="2468282" cy="187743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Puzzle </a:t>
              </a:r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#9</a:t>
              </a:r>
              <a:endParaRPr lang="en-US" sz="2400" dirty="0" smtClean="0">
                <a:solidFill>
                  <a:srgbClr val="FFFFFF"/>
                </a:solidFill>
                <a:latin typeface="Hobo Std"/>
                <a:cs typeface="Hobo Std"/>
              </a:endParaRP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Picture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Solution</a:t>
              </a:r>
            </a:p>
            <a:p>
              <a:pPr algn="ctr"/>
              <a:endParaRPr lang="en-US" sz="2400" dirty="0" smtClean="0">
                <a:solidFill>
                  <a:srgbClr val="FFFFFF"/>
                </a:solidFill>
                <a:latin typeface="Hobo Std"/>
                <a:cs typeface="Hobo Std"/>
              </a:endParaRPr>
            </a:p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“Bunny with Egg”</a:t>
              </a:r>
              <a:endParaRPr lang="en-US" sz="2000" dirty="0">
                <a:solidFill>
                  <a:srgbClr val="FFFFFF"/>
                </a:solidFill>
                <a:latin typeface="Hobo Std"/>
                <a:cs typeface="Hobo Std"/>
              </a:endParaRPr>
            </a:p>
          </p:txBody>
        </p:sp>
        <p:sp>
          <p:nvSpPr>
            <p:cNvPr id="50" name="TextBox 49">
              <a:hlinkClick r:id="rId2" action="ppaction://hlinksldjump"/>
            </p:cNvPr>
            <p:cNvSpPr txBox="1"/>
            <p:nvPr/>
          </p:nvSpPr>
          <p:spPr>
            <a:xfrm>
              <a:off x="6675718" y="5446704"/>
              <a:ext cx="2468282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Go to Puzzle 10</a:t>
              </a:r>
              <a:endParaRPr lang="en-US" sz="2400" dirty="0">
                <a:solidFill>
                  <a:srgbClr val="FFFFFF"/>
                </a:solidFill>
                <a:latin typeface="Hobo Std"/>
                <a:cs typeface="Hobo Std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42" y="194236"/>
              <a:ext cx="3612425" cy="5809455"/>
            </a:xfrm>
            <a:prstGeom prst="rect">
              <a:avLst/>
            </a:prstGeom>
          </p:spPr>
        </p:pic>
      </p:grpSp>
      <p:sp>
        <p:nvSpPr>
          <p:cNvPr id="54" name="TextBox 53">
            <a:hlinkClick r:id="rId4" action="ppaction://hlinksldjump"/>
          </p:cNvPr>
          <p:cNvSpPr txBox="1"/>
          <p:nvPr/>
        </p:nvSpPr>
        <p:spPr>
          <a:xfrm>
            <a:off x="6675718" y="6089348"/>
            <a:ext cx="246828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Home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143738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99248" y="194236"/>
            <a:ext cx="8444752" cy="5886825"/>
            <a:chOff x="699248" y="194236"/>
            <a:chExt cx="8444752" cy="5886825"/>
          </a:xfrm>
        </p:grpSpPr>
        <p:sp>
          <p:nvSpPr>
            <p:cNvPr id="2" name="Rectangle 1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54438" y="2169833"/>
              <a:ext cx="2289562" cy="187743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Puzzle </a:t>
              </a:r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#10</a:t>
              </a:r>
              <a:endParaRPr lang="en-US" sz="2400" dirty="0" smtClean="0">
                <a:solidFill>
                  <a:srgbClr val="FFFFFF"/>
                </a:solidFill>
                <a:latin typeface="Hobo Std"/>
                <a:cs typeface="Hobo Std"/>
              </a:endParaRP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Picture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Solution</a:t>
              </a:r>
            </a:p>
            <a:p>
              <a:pPr algn="ctr"/>
              <a:endParaRPr lang="en-US" sz="2400" dirty="0" smtClean="0">
                <a:solidFill>
                  <a:srgbClr val="FFFFFF"/>
                </a:solidFill>
                <a:latin typeface="Hobo Std"/>
                <a:cs typeface="Hobo Std"/>
              </a:endParaRPr>
            </a:p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Hobo Std"/>
                  <a:cs typeface="Hobo Std"/>
                </a:rPr>
                <a:t>“Caterpillar”</a:t>
              </a:r>
              <a:endParaRPr lang="en-US" sz="2000" dirty="0">
                <a:solidFill>
                  <a:srgbClr val="FFFFFF"/>
                </a:solidFill>
                <a:latin typeface="Hobo Std"/>
                <a:cs typeface="Hobo Std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582830">
              <a:off x="946999" y="1803259"/>
              <a:ext cx="5667839" cy="2607206"/>
            </a:xfrm>
            <a:prstGeom prst="rect">
              <a:avLst/>
            </a:prstGeom>
          </p:spPr>
        </p:pic>
      </p:grpSp>
      <p:sp>
        <p:nvSpPr>
          <p:cNvPr id="54" name="TextBox 53">
            <a:hlinkClick r:id="rId3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145861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4" y="310132"/>
            <a:ext cx="7772401" cy="6547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064" y="72904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B13216"/>
                </a:solidFill>
                <a:latin typeface="PondChoc"/>
                <a:cs typeface="PondChoc"/>
              </a:rPr>
              <a:t>Credits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B13216"/>
              </a:solidFill>
              <a:latin typeface="PondChoc"/>
              <a:cs typeface="PondCho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62" y="4721324"/>
            <a:ext cx="2373759" cy="1948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52850" y="4845613"/>
            <a:ext cx="2480729" cy="1823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3729" y="1789008"/>
            <a:ext cx="6866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“Mystery Pictures”©2014 PowerPoint Game by Pamela </a:t>
            </a:r>
            <a:r>
              <a:rPr lang="en-US" dirty="0" err="1" smtClean="0"/>
              <a:t>Moeai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http://www.teacherspayteachers.com/Store/Pamela-</a:t>
            </a:r>
            <a:r>
              <a:rPr lang="en-US" dirty="0" smtClean="0">
                <a:hlinkClick r:id="rId5"/>
              </a:rPr>
              <a:t>Moeai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Font by Graphics From the Pond</a:t>
            </a:r>
          </a:p>
          <a:p>
            <a:r>
              <a:rPr lang="en-US" dirty="0">
                <a:hlinkClick r:id="rId6"/>
              </a:rPr>
              <a:t>http://www.teacherspayteachers.com/Store/Graphics-From-The-</a:t>
            </a:r>
            <a:r>
              <a:rPr lang="en-US" dirty="0" smtClean="0">
                <a:hlinkClick r:id="rId6"/>
              </a:rPr>
              <a:t>Pond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Graphics by </a:t>
            </a:r>
            <a:r>
              <a:rPr lang="en-US" dirty="0" err="1" smtClean="0"/>
              <a:t>MyCuteGraphics.com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http://mycutegraphics.com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Backgrounds by </a:t>
            </a:r>
            <a:r>
              <a:rPr lang="en-US" dirty="0" err="1" smtClean="0"/>
              <a:t>Lovin</a:t>
            </a:r>
            <a:r>
              <a:rPr lang="en-US" dirty="0" smtClean="0"/>
              <a:t> Lit</a:t>
            </a:r>
          </a:p>
          <a:p>
            <a:r>
              <a:rPr lang="en-US" dirty="0">
                <a:hlinkClick r:id="rId8"/>
              </a:rPr>
              <a:t>http://www.teacherspayteachers.com/Store/Lovin-</a:t>
            </a:r>
            <a:r>
              <a:rPr lang="en-US" dirty="0" smtClean="0">
                <a:hlinkClick r:id="rId8"/>
              </a:rPr>
              <a:t>Lit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3523102" y="5738069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24924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4" y="310132"/>
            <a:ext cx="7772401" cy="6547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065" y="72904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B13216"/>
                </a:solidFill>
                <a:latin typeface="PondChoc"/>
                <a:cs typeface="PondChoc"/>
              </a:rPr>
              <a:t>Quick Links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B13216"/>
              </a:solidFill>
              <a:latin typeface="PondChoc"/>
              <a:cs typeface="PondChoc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2173716" y="1744703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Puzzle One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2173716" y="2500550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Two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2173716" y="3260499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Three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4861174" y="1744703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Six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4861174" y="2500550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Seven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4861174" y="3260499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Eight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2173716" y="3973477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Four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4861174" y="3973477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Nine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2173716" y="4721324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Five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4861174" y="4721324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obo Std"/>
                <a:cs typeface="Hobo Std"/>
              </a:rPr>
              <a:t>Puzzle </a:t>
            </a:r>
            <a:r>
              <a:rPr lang="en-US" sz="2400" dirty="0" smtClean="0">
                <a:solidFill>
                  <a:srgbClr val="000000"/>
                </a:solidFill>
                <a:latin typeface="Hobo Std"/>
                <a:cs typeface="Hobo Std"/>
              </a:rPr>
              <a:t>Ten</a:t>
            </a:r>
            <a:endParaRPr lang="en-US" sz="24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20" name="Rounded Rectangle 19">
            <a:hlinkClick r:id="rId14" action="ppaction://hlinksldjump"/>
          </p:cNvPr>
          <p:cNvSpPr/>
          <p:nvPr/>
        </p:nvSpPr>
        <p:spPr>
          <a:xfrm>
            <a:off x="3546977" y="5575215"/>
            <a:ext cx="2126340" cy="60549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Hobo Std"/>
                <a:cs typeface="Hobo Std"/>
              </a:rPr>
              <a:t>Credits</a:t>
            </a:r>
            <a:endParaRPr lang="en-US" sz="2800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662" y="4721324"/>
            <a:ext cx="2373759" cy="1948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452850" y="4845613"/>
            <a:ext cx="2480729" cy="18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201" name="Group 200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grpSp>
          <p:nvGrpSpPr>
            <p:cNvPr id="202" name="Group 201"/>
            <p:cNvGrpSpPr/>
            <p:nvPr/>
          </p:nvGrpSpPr>
          <p:grpSpPr>
            <a:xfrm>
              <a:off x="699248" y="194236"/>
              <a:ext cx="5976470" cy="5886825"/>
              <a:chOff x="699248" y="194236"/>
              <a:chExt cx="5976470" cy="5886825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699248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99248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699248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699248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99248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99248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894542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894542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894542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894542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894542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3089836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089836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3089836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089836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3089836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089836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285130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285130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4285130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4285130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4285130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4285130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5480424" y="851648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5480424" y="1509060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5480424" y="2166472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5480424" y="2823884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5480424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5480424" y="4108825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699248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894542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089836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4285130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480424" y="4766237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699248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894542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089836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285130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5480424" y="5423649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699248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1894542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3089836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4285130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5480424" y="194236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1894542" y="3451413"/>
                <a:ext cx="1195294" cy="6574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3" name="Picture 202" descr="apple_red_1_clipart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53" y="298826"/>
              <a:ext cx="5078725" cy="5782235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203" y="1985167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One!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/>
          </a:p>
        </p:txBody>
      </p:sp>
      <p:sp>
        <p:nvSpPr>
          <p:cNvPr id="157" name="TextBox 156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293640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155" name="Rectangle 154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199" descr="funny-bee-penci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8" y="851648"/>
              <a:ext cx="5490882" cy="4447614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3" name="TextBox 202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964203" y="1985167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Two!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02" name="TextBox 201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187794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205" grpId="0" animBg="1"/>
      <p:bldP spid="20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155" name="Rectangle 154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199" descr="watermel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84">
              <a:off x="1135528" y="1247604"/>
              <a:ext cx="5220074" cy="3922687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3" name="TextBox 202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964203" y="1985167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Three!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02" name="TextBox 201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6810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205" grpId="0" animBg="1"/>
      <p:bldP spid="20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155" name="Rectangle 154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199" descr="sunglass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18" y="1308942"/>
              <a:ext cx="5640744" cy="2551765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2" name="TextBox 201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64203" y="1985167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Four!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03" name="TextBox 202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403044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204" grpId="0" animBg="1"/>
      <p:bldP spid="20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699248" y="194236"/>
            <a:ext cx="5976470" cy="5886825"/>
            <a:chOff x="699248" y="194236"/>
            <a:chExt cx="5976470" cy="5886825"/>
          </a:xfrm>
        </p:grpSpPr>
        <p:sp>
          <p:nvSpPr>
            <p:cNvPr id="155" name="Rectangle 154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199" descr="green-heart-flip-flop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51" y="657411"/>
              <a:ext cx="5522652" cy="5065061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2" name="TextBox 201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64203" y="1985167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Five!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03" name="TextBox 202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87118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204" grpId="0" animBg="1"/>
      <p:bldP spid="20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03283" cy="6858000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699248" y="194236"/>
            <a:ext cx="5976470" cy="6373062"/>
            <a:chOff x="699248" y="194236"/>
            <a:chExt cx="5976470" cy="6373062"/>
          </a:xfrm>
        </p:grpSpPr>
        <p:sp>
          <p:nvSpPr>
            <p:cNvPr id="155" name="Rectangle 154"/>
            <p:cNvSpPr/>
            <p:nvPr/>
          </p:nvSpPr>
          <p:spPr>
            <a:xfrm>
              <a:off x="699248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99248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9248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99248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99248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99248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94542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94542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94542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94542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94542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089836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89836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89836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089836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089836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089836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285130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285130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85130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285130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85130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285130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480424" y="851648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480424" y="1509060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80424" y="2166472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480424" y="2823884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80424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80424" y="4108825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99248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894542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089836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285130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480424" y="4766237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99248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894542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89836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85130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80424" y="5423649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99248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894542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089836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285130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480424" y="194236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94542" y="3451413"/>
              <a:ext cx="1195294" cy="657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199" descr="spring-pinwhee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20879">
              <a:off x="1744681" y="395293"/>
              <a:ext cx="4095967" cy="6172005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19530" y="851648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8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530" y="1509060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7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530" y="2166472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6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9530" y="2823884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5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530" y="3451413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4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530" y="4108825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30" y="4766237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2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530" y="5423649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248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A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4542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B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9836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C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85130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D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0424" y="6081061"/>
            <a:ext cx="1195294" cy="448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E</a:t>
            </a:r>
            <a:endParaRPr lang="en-US" sz="2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9248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9248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9248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9248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248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9248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94542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94542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94542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94542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94542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94542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89836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089836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89836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9836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89836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89836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85130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85130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85130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85130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85130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5130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0424" y="851648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80424" y="1509060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0424" y="2166472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0424" y="2823884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80424" y="3451413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80424" y="4108825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9248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94542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89836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85130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480424" y="4766237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99248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894542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89836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5130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480424" y="5423649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9248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94542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89836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5130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80424" y="194236"/>
            <a:ext cx="1195294" cy="6574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9530" y="194236"/>
            <a:ext cx="579718" cy="657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/>
              </a:rPr>
              <a:t>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5223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69470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37175" y="395941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05223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69470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337175" y="799352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05223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69470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337175" y="120276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A9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05223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69470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175" y="1606174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05223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69470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337175" y="2009585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05223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69470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337175" y="2398053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B9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05223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69470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37175" y="280146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05223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69470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337175" y="320487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05223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9470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37175" y="3608286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C9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5223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69470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337175" y="4011697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05223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9470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337175" y="4415121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05223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69470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337175" y="4818532"/>
            <a:ext cx="642470" cy="403411"/>
          </a:xfrm>
          <a:prstGeom prst="roundRect">
            <a:avLst/>
          </a:prstGeom>
          <a:solidFill>
            <a:srgbClr val="FBF37F"/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D9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05223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E1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9470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E2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337175" y="5221943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E3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05223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E4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69470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E5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8337175" y="5625354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E6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05223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E7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69470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E8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337175" y="6028765"/>
            <a:ext cx="642470" cy="40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/>
              </a:rPr>
              <a:t>E9</a:t>
            </a:r>
            <a:endParaRPr 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2" name="TextBox 201">
            <a:hlinkClick r:id="rId5" action="ppaction://hlinksldjump"/>
          </p:cNvPr>
          <p:cNvSpPr txBox="1"/>
          <p:nvPr/>
        </p:nvSpPr>
        <p:spPr>
          <a:xfrm>
            <a:off x="0" y="6081061"/>
            <a:ext cx="9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64203" y="1985167"/>
            <a:ext cx="7372972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Picture Puzzle </a:t>
            </a:r>
            <a:b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</a:br>
            <a:r>
              <a:rPr lang="en-US" sz="6600" dirty="0" smtClean="0">
                <a:solidFill>
                  <a:srgbClr val="FFFFFF"/>
                </a:solidFill>
                <a:latin typeface="Hobo Std"/>
                <a:cs typeface="Hobo Std"/>
              </a:rPr>
              <a:t>Six!</a:t>
            </a:r>
            <a:endParaRPr lang="en-US" sz="66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  <p:sp>
        <p:nvSpPr>
          <p:cNvPr id="203" name="TextBox 202">
            <a:hlinkClick r:id="rId6" action="ppaction://hlinksldjump"/>
          </p:cNvPr>
          <p:cNvSpPr txBox="1"/>
          <p:nvPr/>
        </p:nvSpPr>
        <p:spPr>
          <a:xfrm>
            <a:off x="7052235" y="6432176"/>
            <a:ext cx="209176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obo Std"/>
                <a:cs typeface="Hobo Std"/>
              </a:rPr>
              <a:t>Quick Links </a:t>
            </a:r>
            <a:endParaRPr lang="en-US" sz="2400" dirty="0">
              <a:solidFill>
                <a:srgbClr val="FFFFFF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77821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204" grpId="0" animBg="1"/>
      <p:bldP spid="20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978</Words>
  <Application>Microsoft Macintosh PowerPoint</Application>
  <PresentationFormat>On-screen Show (4:3)</PresentationFormat>
  <Paragraphs>735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Mystery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31</cp:revision>
  <dcterms:created xsi:type="dcterms:W3CDTF">2014-04-13T02:31:32Z</dcterms:created>
  <dcterms:modified xsi:type="dcterms:W3CDTF">2014-04-14T01:33:32Z</dcterms:modified>
</cp:coreProperties>
</file>