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Proxima Nova"/>
      <p:regular r:id="rId20"/>
      <p:bold r:id="rId21"/>
      <p:italic r:id="rId22"/>
      <p:boldItalic r:id="rId23"/>
    </p:embeddedFont>
    <p:embeddedFont>
      <p:font typeface="Alfa Slab One"/>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ProximaNova-regular.fntdata"/><Relationship Id="rId11" Type="http://schemas.openxmlformats.org/officeDocument/2006/relationships/slide" Target="slides/slide7.xml"/><Relationship Id="rId22" Type="http://schemas.openxmlformats.org/officeDocument/2006/relationships/font" Target="fonts/ProximaNova-italic.fntdata"/><Relationship Id="rId10" Type="http://schemas.openxmlformats.org/officeDocument/2006/relationships/slide" Target="slides/slide6.xml"/><Relationship Id="rId21" Type="http://schemas.openxmlformats.org/officeDocument/2006/relationships/font" Target="fonts/ProximaNova-bold.fntdata"/><Relationship Id="rId13" Type="http://schemas.openxmlformats.org/officeDocument/2006/relationships/slide" Target="slides/slide9.xml"/><Relationship Id="rId24" Type="http://schemas.openxmlformats.org/officeDocument/2006/relationships/font" Target="fonts/AlfaSlabOne-regular.fntdata"/><Relationship Id="rId12" Type="http://schemas.openxmlformats.org/officeDocument/2006/relationships/slide" Target="slides/slide8.xml"/><Relationship Id="rId23" Type="http://schemas.openxmlformats.org/officeDocument/2006/relationships/font" Target="fonts/ProximaNova-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This training is designed to be simple to follow and a hands on experience for the teachers. I would suggest you bring your teachers to a lab so they can practice as you go through the slides.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This section will cover the Edge Browser and Cortana. If your teachers are overwhelmed with what they have learned so far then maybe save this section and do as a Tech in 20 later 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Please make it clear that teachers will need a personal Live, Hotmail, or Outlook.com account to activate Cortana. If they opt to not set it up then the icon will become the search icon.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Have teachers try moving tiles and resizing them.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Practice pinning and dragging and dropping. It might also be worthwhile to teach students how to add the Log Off icon to the taskbar.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Further on in the New Features section of the training there is more information about changing Cortana into a search icon if that is something that is important to teachers. Have teachers practice searching it is so efficient.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Further on in the New Features section of the training there is more information about changing Cortana into a search icon if that is something that is important to teachers. Have teachers practice searching it is so efficient.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I had to put this information on two slides so continue to slide #7 to finish setting defaults.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This might be a good time to set other defaults. Like VLC media player or Quicktime for the video player.</a:t>
            </a:r>
          </a:p>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sz="1000">
                <a:solidFill>
                  <a:srgbClr val="333333"/>
                </a:solidFill>
                <a:highlight>
                  <a:srgbClr val="FFFFFF"/>
                </a:highlight>
              </a:rPr>
              <a:t>Make it very clear that if Log Off is clicked it immediately logs them off even if applications are still open. It doesn't ask if you are sure it just logs you right off the computer.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4278300" y="2751162"/>
            <a:ext cx="587400" cy="0"/>
          </a:xfrm>
          <a:prstGeom prst="straightConnector1">
            <a:avLst/>
          </a:prstGeom>
          <a:noFill/>
          <a:ln cap="flat" cmpd="sng" w="76200">
            <a:solidFill>
              <a:schemeClr val="dk1"/>
            </a:solidFill>
            <a:prstDash val="solid"/>
            <a:round/>
            <a:headEnd len="med" w="med" type="none"/>
            <a:tailEnd len="med" w="med" type="none"/>
          </a:ln>
        </p:spPr>
      </p:cxnSp>
      <p:sp>
        <p:nvSpPr>
          <p:cNvPr id="11" name="Shape 11"/>
          <p:cNvSpPr txBox="1"/>
          <p:nvPr>
            <p:ph type="ctrTitle"/>
          </p:nvPr>
        </p:nvSpPr>
        <p:spPr>
          <a:xfrm>
            <a:off x="311700" y="595975"/>
            <a:ext cx="8520599" cy="1957799"/>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2" name="Shape 12"/>
          <p:cNvSpPr txBox="1"/>
          <p:nvPr>
            <p:ph idx="1" type="subTitle"/>
          </p:nvPr>
        </p:nvSpPr>
        <p:spPr>
          <a:xfrm>
            <a:off x="311700" y="3165823"/>
            <a:ext cx="8520599" cy="733499"/>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13" name="Shape 1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167925"/>
            <a:ext cx="8520599" cy="1980000"/>
          </a:xfrm>
          <a:prstGeom prst="rect">
            <a:avLst/>
          </a:prstGeom>
        </p:spPr>
        <p:txBody>
          <a:bodyPr anchorCtr="0" anchor="ctr" bIns="91425" lIns="91425" rIns="91425" tIns="91425"/>
          <a:lstStyle>
            <a:lvl1pPr lvl="0" algn="ctr">
              <a:spcBef>
                <a:spcPts val="0"/>
              </a:spcBef>
              <a:buClr>
                <a:schemeClr val="dk1"/>
              </a:buClr>
              <a:buSzPct val="100000"/>
              <a:defRPr sz="11000">
                <a:solidFill>
                  <a:schemeClr val="dk1"/>
                </a:solidFill>
              </a:defRPr>
            </a:lvl1pPr>
            <a:lvl2pPr lvl="1" algn="ctr">
              <a:spcBef>
                <a:spcPts val="0"/>
              </a:spcBef>
              <a:buClr>
                <a:schemeClr val="dk1"/>
              </a:buClr>
              <a:buSzPct val="100000"/>
              <a:defRPr sz="11000">
                <a:solidFill>
                  <a:schemeClr val="dk1"/>
                </a:solidFill>
              </a:defRPr>
            </a:lvl2pPr>
            <a:lvl3pPr lvl="2" algn="ctr">
              <a:spcBef>
                <a:spcPts val="0"/>
              </a:spcBef>
              <a:buClr>
                <a:schemeClr val="dk1"/>
              </a:buClr>
              <a:buSzPct val="100000"/>
              <a:defRPr sz="11000">
                <a:solidFill>
                  <a:schemeClr val="dk1"/>
                </a:solidFill>
              </a:defRPr>
            </a:lvl3pPr>
            <a:lvl4pPr lvl="3" algn="ctr">
              <a:spcBef>
                <a:spcPts val="0"/>
              </a:spcBef>
              <a:buClr>
                <a:schemeClr val="dk1"/>
              </a:buClr>
              <a:buSzPct val="100000"/>
              <a:defRPr sz="11000">
                <a:solidFill>
                  <a:schemeClr val="dk1"/>
                </a:solidFill>
              </a:defRPr>
            </a:lvl4pPr>
            <a:lvl5pPr lvl="4" algn="ctr">
              <a:spcBef>
                <a:spcPts val="0"/>
              </a:spcBef>
              <a:buClr>
                <a:schemeClr val="dk1"/>
              </a:buClr>
              <a:buSzPct val="100000"/>
              <a:defRPr sz="11000">
                <a:solidFill>
                  <a:schemeClr val="dk1"/>
                </a:solidFill>
              </a:defRPr>
            </a:lvl5pPr>
            <a:lvl6pPr lvl="5" algn="ctr">
              <a:spcBef>
                <a:spcPts val="0"/>
              </a:spcBef>
              <a:buClr>
                <a:schemeClr val="dk1"/>
              </a:buClr>
              <a:buSzPct val="100000"/>
              <a:defRPr sz="11000">
                <a:solidFill>
                  <a:schemeClr val="dk1"/>
                </a:solidFill>
              </a:defRPr>
            </a:lvl6pPr>
            <a:lvl7pPr lvl="6" algn="ctr">
              <a:spcBef>
                <a:spcPts val="0"/>
              </a:spcBef>
              <a:buClr>
                <a:schemeClr val="dk1"/>
              </a:buClr>
              <a:buSzPct val="100000"/>
              <a:defRPr sz="11000">
                <a:solidFill>
                  <a:schemeClr val="dk1"/>
                </a:solidFill>
              </a:defRPr>
            </a:lvl7pPr>
            <a:lvl8pPr lvl="7" algn="ctr">
              <a:spcBef>
                <a:spcPts val="0"/>
              </a:spcBef>
              <a:buClr>
                <a:schemeClr val="dk1"/>
              </a:buClr>
              <a:buSzPct val="100000"/>
              <a:defRPr sz="11000">
                <a:solidFill>
                  <a:schemeClr val="dk1"/>
                </a:solidFill>
              </a:defRPr>
            </a:lvl8pPr>
            <a:lvl9pPr lvl="8" algn="ctr">
              <a:spcBef>
                <a:spcPts val="0"/>
              </a:spcBef>
              <a:buClr>
                <a:schemeClr val="dk1"/>
              </a:buClr>
              <a:buSzPct val="100000"/>
              <a:defRPr sz="11000">
                <a:solidFill>
                  <a:schemeClr val="dk1"/>
                </a:solidFill>
              </a:defRPr>
            </a:lvl9pPr>
          </a:lstStyle>
          <a:p/>
        </p:txBody>
      </p:sp>
      <p:sp>
        <p:nvSpPr>
          <p:cNvPr id="48" name="Shape 48"/>
          <p:cNvSpPr txBox="1"/>
          <p:nvPr>
            <p:ph idx="1" type="body"/>
          </p:nvPr>
        </p:nvSpPr>
        <p:spPr>
          <a:xfrm>
            <a:off x="311700" y="3224250"/>
            <a:ext cx="8520599" cy="1071599"/>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9" name="Shape 4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4" name="Shape 14"/>
        <p:cNvGrpSpPr/>
        <p:nvPr/>
      </p:nvGrpSpPr>
      <p:grpSpPr>
        <a:xfrm>
          <a:off x="0" y="0"/>
          <a:ext cx="0" cy="0"/>
          <a:chOff x="0" y="0"/>
          <a:chExt cx="0" cy="0"/>
        </a:xfrm>
      </p:grpSpPr>
      <p:sp>
        <p:nvSpPr>
          <p:cNvPr id="15" name="Shape 15"/>
          <p:cNvSpPr txBox="1"/>
          <p:nvPr>
            <p:ph type="title"/>
          </p:nvPr>
        </p:nvSpPr>
        <p:spPr>
          <a:xfrm>
            <a:off x="311700" y="2480550"/>
            <a:ext cx="8114399" cy="2445899"/>
          </a:xfrm>
          <a:prstGeom prst="rect">
            <a:avLst/>
          </a:prstGeom>
        </p:spPr>
        <p:txBody>
          <a:bodyPr anchorCtr="0" anchor="b" bIns="91425" lIns="91425" rIns="91425" tIns="91425"/>
          <a:lstStyle>
            <a:lvl1pPr lvl="0">
              <a:spcBef>
                <a:spcPts val="0"/>
              </a:spcBef>
              <a:buClr>
                <a:schemeClr val="lt1"/>
              </a:buClr>
              <a:buSzPct val="100000"/>
              <a:defRPr sz="6800">
                <a:solidFill>
                  <a:schemeClr val="lt1"/>
                </a:solidFill>
              </a:defRPr>
            </a:lvl1pPr>
            <a:lvl2pPr lvl="1">
              <a:spcBef>
                <a:spcPts val="0"/>
              </a:spcBef>
              <a:buClr>
                <a:schemeClr val="lt1"/>
              </a:buClr>
              <a:buSzPct val="100000"/>
              <a:defRPr sz="6800">
                <a:solidFill>
                  <a:schemeClr val="lt1"/>
                </a:solidFill>
              </a:defRPr>
            </a:lvl2pPr>
            <a:lvl3pPr lvl="2">
              <a:spcBef>
                <a:spcPts val="0"/>
              </a:spcBef>
              <a:buClr>
                <a:schemeClr val="lt1"/>
              </a:buClr>
              <a:buSzPct val="100000"/>
              <a:defRPr sz="6800">
                <a:solidFill>
                  <a:schemeClr val="lt1"/>
                </a:solidFill>
              </a:defRPr>
            </a:lvl3pPr>
            <a:lvl4pPr lvl="3">
              <a:spcBef>
                <a:spcPts val="0"/>
              </a:spcBef>
              <a:buClr>
                <a:schemeClr val="lt1"/>
              </a:buClr>
              <a:buSzPct val="100000"/>
              <a:defRPr sz="6800">
                <a:solidFill>
                  <a:schemeClr val="lt1"/>
                </a:solidFill>
              </a:defRPr>
            </a:lvl4pPr>
            <a:lvl5pPr lvl="4">
              <a:spcBef>
                <a:spcPts val="0"/>
              </a:spcBef>
              <a:buClr>
                <a:schemeClr val="lt1"/>
              </a:buClr>
              <a:buSzPct val="100000"/>
              <a:defRPr sz="6800">
                <a:solidFill>
                  <a:schemeClr val="lt1"/>
                </a:solidFill>
              </a:defRPr>
            </a:lvl5pPr>
            <a:lvl6pPr lvl="5">
              <a:spcBef>
                <a:spcPts val="0"/>
              </a:spcBef>
              <a:buClr>
                <a:schemeClr val="lt1"/>
              </a:buClr>
              <a:buSzPct val="100000"/>
              <a:defRPr sz="6800">
                <a:solidFill>
                  <a:schemeClr val="lt1"/>
                </a:solidFill>
              </a:defRPr>
            </a:lvl6pPr>
            <a:lvl7pPr lvl="6">
              <a:spcBef>
                <a:spcPts val="0"/>
              </a:spcBef>
              <a:buClr>
                <a:schemeClr val="lt1"/>
              </a:buClr>
              <a:buSzPct val="100000"/>
              <a:defRPr sz="6800">
                <a:solidFill>
                  <a:schemeClr val="lt1"/>
                </a:solidFill>
              </a:defRPr>
            </a:lvl7pPr>
            <a:lvl8pPr lvl="7">
              <a:spcBef>
                <a:spcPts val="0"/>
              </a:spcBef>
              <a:buClr>
                <a:schemeClr val="lt1"/>
              </a:buClr>
              <a:buSzPct val="100000"/>
              <a:defRPr sz="6800">
                <a:solidFill>
                  <a:schemeClr val="lt1"/>
                </a:solidFill>
              </a:defRPr>
            </a:lvl8pPr>
            <a:lvl9pPr lvl="8">
              <a:spcBef>
                <a:spcPts val="0"/>
              </a:spcBef>
              <a:buClr>
                <a:schemeClr val="lt1"/>
              </a:buClr>
              <a:buSzPct val="100000"/>
              <a:defRPr sz="6800">
                <a:solidFill>
                  <a:schemeClr val="lt1"/>
                </a:solidFill>
              </a:defRPr>
            </a:lvl9pPr>
          </a:lstStyle>
          <a:p/>
        </p:txBody>
      </p:sp>
      <p:sp>
        <p:nvSpPr>
          <p:cNvPr id="16" name="Shape 1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152475"/>
            <a:ext cx="8520599"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6318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1" name="Shape 31"/>
          <p:cNvSpPr txBox="1"/>
          <p:nvPr>
            <p:ph idx="1" type="body"/>
          </p:nvPr>
        </p:nvSpPr>
        <p:spPr>
          <a:xfrm>
            <a:off x="311700" y="1490875"/>
            <a:ext cx="2807999" cy="30780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838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5" name="Shape 3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100"/>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39" name="Shape 39"/>
          <p:cNvSpPr txBox="1"/>
          <p:nvPr>
            <p:ph type="title"/>
          </p:nvPr>
        </p:nvSpPr>
        <p:spPr>
          <a:xfrm>
            <a:off x="265500" y="1375599"/>
            <a:ext cx="4045199" cy="1551900"/>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0" name="Shape 40"/>
          <p:cNvSpPr txBox="1"/>
          <p:nvPr>
            <p:ph idx="1" type="subTitle"/>
          </p:nvPr>
        </p:nvSpPr>
        <p:spPr>
          <a:xfrm>
            <a:off x="265500" y="2981125"/>
            <a:ext cx="4045199" cy="1345500"/>
          </a:xfrm>
          <a:prstGeom prst="rect">
            <a:avLst/>
          </a:prstGeom>
        </p:spPr>
        <p:txBody>
          <a:bodyPr anchorCtr="0" anchor="t" bIns="91425" lIns="91425" rIns="91425"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2" name="Shape 4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3725"/>
            <a:ext cx="5998800" cy="598799"/>
          </a:xfrm>
          <a:prstGeom prst="rect">
            <a:avLst/>
          </a:prstGeom>
        </p:spPr>
        <p:txBody>
          <a:bodyPr anchorCtr="0" anchor="ctr" bIns="91425" lIns="91425" rIns="91425" tIns="91425"/>
          <a:lstStyle>
            <a:lvl1pPr lvl="0">
              <a:lnSpc>
                <a:spcPct val="100000"/>
              </a:lnSpc>
              <a:spcBef>
                <a:spcPts val="0"/>
              </a:spcBef>
              <a:spcAft>
                <a:spcPts val="0"/>
              </a:spcAft>
              <a:buClr>
                <a:schemeClr val="accent3"/>
              </a:buClr>
              <a:buFont typeface="Alfa Slab One"/>
              <a:buNone/>
              <a:defRPr>
                <a:solidFill>
                  <a:schemeClr val="accent3"/>
                </a:solidFill>
                <a:latin typeface="Alfa Slab One"/>
                <a:ea typeface="Alfa Slab One"/>
                <a:cs typeface="Alfa Slab One"/>
                <a:sym typeface="Alfa Slab One"/>
              </a:defRPr>
            </a:lvl1pPr>
          </a:lstStyle>
          <a:p/>
        </p:txBody>
      </p:sp>
      <p:sp>
        <p:nvSpPr>
          <p:cNvPr id="45" name="Shape 4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FC5E8"/>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1pPr>
            <a:lvl2pPr lvl="1">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2pPr>
            <a:lvl3pPr lvl="2">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3pPr>
            <a:lvl4pPr lvl="3">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4pPr>
            <a:lvl5pPr lvl="4">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5pPr>
            <a:lvl6pPr lvl="5">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6pPr>
            <a:lvl7pPr lvl="6">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7pPr>
            <a:lvl8pPr lvl="7">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8pPr>
            <a:lvl9pPr lvl="8">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Proxima Nova"/>
              <a:defRPr sz="1800">
                <a:solidFill>
                  <a:schemeClr val="dk2"/>
                </a:solidFill>
                <a:latin typeface="Proxima Nova"/>
                <a:ea typeface="Proxima Nova"/>
                <a:cs typeface="Proxima Nova"/>
                <a:sym typeface="Proxima Nova"/>
              </a:defRPr>
            </a:lvl1pPr>
            <a:lvl2pPr lvl="1">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2pPr>
            <a:lvl3pPr lvl="2">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3pPr>
            <a:lvl4pPr lvl="3">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4pPr>
            <a:lvl5pPr lvl="4">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5pPr>
            <a:lvl6pPr lvl="5">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6pPr>
            <a:lvl7pPr lvl="6">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7pPr>
            <a:lvl8pPr lvl="7">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8pPr>
            <a:lvl9pPr lvl="8">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22.png"/><Relationship Id="rId6" Type="http://schemas.openxmlformats.org/officeDocument/2006/relationships/image" Target="../media/image21.png"/><Relationship Id="rId7"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4.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image" Target="../media/image23.png"/><Relationship Id="rId5"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4.png"/><Relationship Id="rId4" Type="http://schemas.openxmlformats.org/officeDocument/2006/relationships/image" Target="../media/image02.png"/><Relationship Id="rId5" Type="http://schemas.openxmlformats.org/officeDocument/2006/relationships/image" Target="../media/image0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1.png"/><Relationship Id="rId4" Type="http://schemas.openxmlformats.org/officeDocument/2006/relationships/image" Target="../media/image0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2.png"/><Relationship Id="rId4" Type="http://schemas.openxmlformats.org/officeDocument/2006/relationships/image" Target="../media/image0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7.png"/><Relationship Id="rId4" Type="http://schemas.openxmlformats.org/officeDocument/2006/relationships/image" Target="../media/image0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09.png"/><Relationship Id="rId5"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sp>
        <p:nvSpPr>
          <p:cNvPr id="56" name="Shape 56"/>
          <p:cNvSpPr txBox="1"/>
          <p:nvPr>
            <p:ph type="ctrTitle"/>
          </p:nvPr>
        </p:nvSpPr>
        <p:spPr>
          <a:xfrm>
            <a:off x="1474050" y="3528750"/>
            <a:ext cx="6265500" cy="270900"/>
          </a:xfrm>
          <a:prstGeom prst="rect">
            <a:avLst/>
          </a:prstGeom>
        </p:spPr>
        <p:txBody>
          <a:bodyPr anchorCtr="0" anchor="b" bIns="91425" lIns="91425" rIns="91425" tIns="91425">
            <a:noAutofit/>
          </a:bodyPr>
          <a:lstStyle/>
          <a:p>
            <a:pPr lvl="0">
              <a:spcBef>
                <a:spcPts val="0"/>
              </a:spcBef>
              <a:buNone/>
            </a:pPr>
            <a:r>
              <a:rPr lang="en" sz="3600"/>
              <a:t>Win 10 Training</a:t>
            </a:r>
            <a:r>
              <a:rPr lang="en"/>
              <a:t> </a:t>
            </a:r>
          </a:p>
        </p:txBody>
      </p:sp>
      <p:pic>
        <p:nvPicPr>
          <p:cNvPr id="57" name="Shape 57"/>
          <p:cNvPicPr preferRelativeResize="0"/>
          <p:nvPr/>
        </p:nvPicPr>
        <p:blipFill>
          <a:blip r:embed="rId3">
            <a:alphaModFix/>
          </a:blip>
          <a:stretch>
            <a:fillRect/>
          </a:stretch>
        </p:blipFill>
        <p:spPr>
          <a:xfrm>
            <a:off x="2403724" y="1078799"/>
            <a:ext cx="4336549" cy="1378075"/>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311700" y="1167925"/>
            <a:ext cx="8520599" cy="1980000"/>
          </a:xfrm>
          <a:prstGeom prst="rect">
            <a:avLst/>
          </a:prstGeom>
        </p:spPr>
        <p:txBody>
          <a:bodyPr anchorCtr="0" anchor="ctr" bIns="91425" lIns="91425" rIns="91425" tIns="91425">
            <a:noAutofit/>
          </a:bodyPr>
          <a:lstStyle/>
          <a:p>
            <a:pPr lvl="0">
              <a:spcBef>
                <a:spcPts val="0"/>
              </a:spcBef>
              <a:buNone/>
            </a:pPr>
            <a:r>
              <a:rPr lang="en" sz="7200">
                <a:solidFill>
                  <a:schemeClr val="accent3"/>
                </a:solidFill>
              </a:rPr>
              <a:t>New Features</a:t>
            </a:r>
          </a:p>
        </p:txBody>
      </p:sp>
      <p:sp>
        <p:nvSpPr>
          <p:cNvPr id="149" name="Shape 149"/>
          <p:cNvSpPr txBox="1"/>
          <p:nvPr>
            <p:ph idx="1" type="body"/>
          </p:nvPr>
        </p:nvSpPr>
        <p:spPr>
          <a:xfrm>
            <a:off x="126575" y="3060775"/>
            <a:ext cx="8917799" cy="1380899"/>
          </a:xfrm>
          <a:prstGeom prst="rect">
            <a:avLst/>
          </a:prstGeom>
        </p:spPr>
        <p:txBody>
          <a:bodyPr anchorCtr="0" anchor="t" bIns="91425" lIns="91425" rIns="91425" tIns="91425">
            <a:noAutofit/>
          </a:bodyPr>
          <a:lstStyle/>
          <a:p>
            <a:pPr lvl="0">
              <a:spcBef>
                <a:spcPts val="0"/>
              </a:spcBef>
              <a:buNone/>
            </a:pPr>
            <a:r>
              <a:rPr lang="en" sz="1900">
                <a:solidFill>
                  <a:srgbClr val="000000"/>
                </a:solidFill>
              </a:rPr>
              <a:t>The following slides are features that Microsoft has rolled out with Windows 10</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Edge Browser</a:t>
            </a:r>
          </a:p>
        </p:txBody>
      </p:sp>
      <p:sp>
        <p:nvSpPr>
          <p:cNvPr id="155" name="Shape 155"/>
          <p:cNvSpPr txBox="1"/>
          <p:nvPr>
            <p:ph idx="1" type="body"/>
          </p:nvPr>
        </p:nvSpPr>
        <p:spPr>
          <a:xfrm>
            <a:off x="311700" y="1152475"/>
            <a:ext cx="7305900" cy="1256700"/>
          </a:xfrm>
          <a:prstGeom prst="rect">
            <a:avLst/>
          </a:prstGeom>
        </p:spPr>
        <p:txBody>
          <a:bodyPr anchorCtr="0" anchor="t" bIns="91425" lIns="91425" rIns="91425" tIns="91425">
            <a:noAutofit/>
          </a:bodyPr>
          <a:lstStyle/>
          <a:p>
            <a:pPr indent="-228600" lvl="0" marL="457200">
              <a:spcBef>
                <a:spcPts val="0"/>
              </a:spcBef>
              <a:buClr>
                <a:srgbClr val="000000"/>
              </a:buClr>
            </a:pPr>
            <a:r>
              <a:rPr lang="en">
                <a:solidFill>
                  <a:srgbClr val="000000"/>
                </a:solidFill>
              </a:rPr>
              <a:t>To access Edge you need to do a search. You can click on the icon to add it to your Live Tiles. This is what the icon will look like. </a:t>
            </a:r>
          </a:p>
        </p:txBody>
      </p:sp>
      <p:pic>
        <p:nvPicPr>
          <p:cNvPr id="156" name="Shape 156"/>
          <p:cNvPicPr preferRelativeResize="0"/>
          <p:nvPr/>
        </p:nvPicPr>
        <p:blipFill>
          <a:blip r:embed="rId3">
            <a:alphaModFix/>
          </a:blip>
          <a:stretch>
            <a:fillRect/>
          </a:stretch>
        </p:blipFill>
        <p:spPr>
          <a:xfrm>
            <a:off x="7551975" y="951924"/>
            <a:ext cx="1066549" cy="1055674"/>
          </a:xfrm>
          <a:prstGeom prst="rect">
            <a:avLst/>
          </a:prstGeom>
          <a:noFill/>
          <a:ln>
            <a:noFill/>
          </a:ln>
        </p:spPr>
      </p:pic>
      <p:pic>
        <p:nvPicPr>
          <p:cNvPr id="157" name="Shape 157"/>
          <p:cNvPicPr preferRelativeResize="0"/>
          <p:nvPr/>
        </p:nvPicPr>
        <p:blipFill>
          <a:blip r:embed="rId4">
            <a:alphaModFix/>
          </a:blip>
          <a:stretch>
            <a:fillRect/>
          </a:stretch>
        </p:blipFill>
        <p:spPr>
          <a:xfrm>
            <a:off x="1280912" y="3222475"/>
            <a:ext cx="7709773" cy="1767075"/>
          </a:xfrm>
          <a:prstGeom prst="rect">
            <a:avLst/>
          </a:prstGeom>
          <a:noFill/>
          <a:ln>
            <a:noFill/>
          </a:ln>
        </p:spPr>
      </p:pic>
      <p:sp>
        <p:nvSpPr>
          <p:cNvPr id="158" name="Shape 158"/>
          <p:cNvSpPr/>
          <p:nvPr/>
        </p:nvSpPr>
        <p:spPr>
          <a:xfrm rot="2882">
            <a:off x="7464899" y="1597424"/>
            <a:ext cx="357900" cy="232800"/>
          </a:xfrm>
          <a:prstGeom prst="rightArrow">
            <a:avLst>
              <a:gd fmla="val 50000" name="adj1"/>
              <a:gd fmla="val 50000" name="adj2"/>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9" name="Shape 159"/>
          <p:cNvSpPr txBox="1"/>
          <p:nvPr>
            <p:ph idx="1" type="body"/>
          </p:nvPr>
        </p:nvSpPr>
        <p:spPr>
          <a:xfrm>
            <a:off x="370650" y="1897975"/>
            <a:ext cx="8402699" cy="1256700"/>
          </a:xfrm>
          <a:prstGeom prst="rect">
            <a:avLst/>
          </a:prstGeom>
        </p:spPr>
        <p:txBody>
          <a:bodyPr anchorCtr="0" anchor="t" bIns="91425" lIns="91425" rIns="91425" tIns="91425">
            <a:noAutofit/>
          </a:bodyPr>
          <a:lstStyle/>
          <a:p>
            <a:pPr indent="-228600" lvl="0" marL="457200" rtl="0">
              <a:spcBef>
                <a:spcPts val="0"/>
              </a:spcBef>
              <a:buClr>
                <a:srgbClr val="000000"/>
              </a:buClr>
            </a:pPr>
            <a:r>
              <a:rPr lang="en">
                <a:solidFill>
                  <a:srgbClr val="000000"/>
                </a:solidFill>
              </a:rPr>
              <a:t>The Edge browser has a little different look. However it still works like other browsers with tabs at the top. Please be aware that some websites won’t be compatible with it.</a:t>
            </a:r>
          </a:p>
        </p:txBody>
      </p:sp>
      <p:sp>
        <p:nvSpPr>
          <p:cNvPr id="160" name="Shape 160"/>
          <p:cNvSpPr/>
          <p:nvPr/>
        </p:nvSpPr>
        <p:spPr>
          <a:xfrm rot="7972136">
            <a:off x="2529315" y="2870397"/>
            <a:ext cx="992615" cy="232667"/>
          </a:xfrm>
          <a:prstGeom prst="rightArrow">
            <a:avLst>
              <a:gd fmla="val 38537" name="adj1"/>
              <a:gd fmla="val 50000" name="adj2"/>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type="title"/>
          </p:nvPr>
        </p:nvSpPr>
        <p:spPr>
          <a:xfrm>
            <a:off x="311700" y="149175"/>
            <a:ext cx="8520599" cy="572699"/>
          </a:xfrm>
          <a:prstGeom prst="rect">
            <a:avLst/>
          </a:prstGeom>
        </p:spPr>
        <p:txBody>
          <a:bodyPr anchorCtr="0" anchor="t" bIns="91425" lIns="91425" rIns="91425" tIns="91425">
            <a:noAutofit/>
          </a:bodyPr>
          <a:lstStyle/>
          <a:p>
            <a:pPr lvl="0" rtl="0">
              <a:spcBef>
                <a:spcPts val="0"/>
              </a:spcBef>
              <a:buNone/>
            </a:pPr>
            <a:r>
              <a:rPr lang="en"/>
              <a:t>Edge Browser</a:t>
            </a:r>
          </a:p>
        </p:txBody>
      </p:sp>
      <p:sp>
        <p:nvSpPr>
          <p:cNvPr id="166" name="Shape 166"/>
          <p:cNvSpPr txBox="1"/>
          <p:nvPr>
            <p:ph idx="1" type="body"/>
          </p:nvPr>
        </p:nvSpPr>
        <p:spPr>
          <a:xfrm>
            <a:off x="311700" y="845250"/>
            <a:ext cx="5355299" cy="3592800"/>
          </a:xfrm>
          <a:prstGeom prst="rect">
            <a:avLst/>
          </a:prstGeom>
        </p:spPr>
        <p:txBody>
          <a:bodyPr anchorCtr="0" anchor="t" bIns="91425" lIns="91425" rIns="91425" tIns="91425">
            <a:noAutofit/>
          </a:bodyPr>
          <a:lstStyle/>
          <a:p>
            <a:pPr lvl="0" rtl="0">
              <a:spcBef>
                <a:spcPts val="0"/>
              </a:spcBef>
              <a:buNone/>
            </a:pPr>
            <a:r>
              <a:rPr lang="en">
                <a:solidFill>
                  <a:srgbClr val="000000"/>
                </a:solidFill>
              </a:rPr>
              <a:t>Some of the features of the Edge Browser:</a:t>
            </a:r>
          </a:p>
          <a:p>
            <a:pPr indent="-228600" lvl="0" marL="457200" rtl="0">
              <a:spcBef>
                <a:spcPts val="0"/>
              </a:spcBef>
              <a:buClr>
                <a:srgbClr val="000000"/>
              </a:buClr>
            </a:pPr>
            <a:r>
              <a:rPr lang="en">
                <a:solidFill>
                  <a:srgbClr val="000000"/>
                </a:solidFill>
              </a:rPr>
              <a:t>If you click on the three lines it will open this menu.</a:t>
            </a:r>
          </a:p>
          <a:p>
            <a:pPr indent="-228600" lvl="0" marL="457200" rtl="0">
              <a:spcBef>
                <a:spcPts val="0"/>
              </a:spcBef>
              <a:buClr>
                <a:srgbClr val="000000"/>
              </a:buClr>
            </a:pPr>
            <a:r>
              <a:rPr lang="en">
                <a:solidFill>
                  <a:srgbClr val="000000"/>
                </a:solidFill>
              </a:rPr>
              <a:t>The star icon       will house your favorite websites. </a:t>
            </a:r>
          </a:p>
          <a:p>
            <a:pPr indent="-228600" lvl="0" marL="457200" rtl="0">
              <a:spcBef>
                <a:spcPts val="0"/>
              </a:spcBef>
              <a:buClr>
                <a:srgbClr val="000000"/>
              </a:buClr>
            </a:pPr>
            <a:r>
              <a:rPr lang="en">
                <a:solidFill>
                  <a:srgbClr val="000000"/>
                </a:solidFill>
              </a:rPr>
              <a:t>This icon        is a Reading List to house sites you might want to look at later. </a:t>
            </a:r>
          </a:p>
          <a:p>
            <a:pPr indent="-228600" lvl="0" marL="457200" rtl="0">
              <a:spcBef>
                <a:spcPts val="0"/>
              </a:spcBef>
              <a:buClr>
                <a:srgbClr val="000000"/>
              </a:buClr>
            </a:pPr>
            <a:r>
              <a:rPr lang="en">
                <a:solidFill>
                  <a:srgbClr val="000000"/>
                </a:solidFill>
              </a:rPr>
              <a:t>This icon        is the browsing history.</a:t>
            </a:r>
          </a:p>
          <a:p>
            <a:pPr indent="-228600" lvl="0" marL="457200" rtl="0">
              <a:spcBef>
                <a:spcPts val="0"/>
              </a:spcBef>
            </a:pPr>
            <a:r>
              <a:rPr lang="en">
                <a:solidFill>
                  <a:srgbClr val="000000"/>
                </a:solidFill>
              </a:rPr>
              <a:t>The down arrow        shows all downloads.  </a:t>
            </a:r>
            <a:r>
              <a:rPr lang="en"/>
              <a:t>   </a:t>
            </a:r>
          </a:p>
        </p:txBody>
      </p:sp>
      <p:pic>
        <p:nvPicPr>
          <p:cNvPr id="167" name="Shape 167"/>
          <p:cNvPicPr preferRelativeResize="0"/>
          <p:nvPr/>
        </p:nvPicPr>
        <p:blipFill>
          <a:blip r:embed="rId3">
            <a:alphaModFix/>
          </a:blip>
          <a:stretch>
            <a:fillRect/>
          </a:stretch>
        </p:blipFill>
        <p:spPr>
          <a:xfrm>
            <a:off x="6138100" y="1560723"/>
            <a:ext cx="2694196" cy="3493275"/>
          </a:xfrm>
          <a:prstGeom prst="rect">
            <a:avLst/>
          </a:prstGeom>
          <a:noFill/>
          <a:ln>
            <a:noFill/>
          </a:ln>
        </p:spPr>
      </p:pic>
      <p:sp>
        <p:nvSpPr>
          <p:cNvPr id="168" name="Shape 168"/>
          <p:cNvSpPr/>
          <p:nvPr/>
        </p:nvSpPr>
        <p:spPr>
          <a:xfrm rot="758">
            <a:off x="4731676" y="1686201"/>
            <a:ext cx="2721900" cy="233099"/>
          </a:xfrm>
          <a:prstGeom prst="rightArrow">
            <a:avLst>
              <a:gd fmla="val 38537" name="adj1"/>
              <a:gd fmla="val 50000" name="adj2"/>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69" name="Shape 169"/>
          <p:cNvPicPr preferRelativeResize="0"/>
          <p:nvPr/>
        </p:nvPicPr>
        <p:blipFill>
          <a:blip r:embed="rId4">
            <a:alphaModFix/>
          </a:blip>
          <a:stretch>
            <a:fillRect/>
          </a:stretch>
        </p:blipFill>
        <p:spPr>
          <a:xfrm>
            <a:off x="2226287" y="2071337"/>
            <a:ext cx="276225" cy="295275"/>
          </a:xfrm>
          <a:prstGeom prst="rect">
            <a:avLst/>
          </a:prstGeom>
          <a:noFill/>
          <a:ln>
            <a:noFill/>
          </a:ln>
        </p:spPr>
      </p:pic>
      <p:pic>
        <p:nvPicPr>
          <p:cNvPr id="170" name="Shape 170"/>
          <p:cNvPicPr preferRelativeResize="0"/>
          <p:nvPr/>
        </p:nvPicPr>
        <p:blipFill>
          <a:blip r:embed="rId5">
            <a:alphaModFix/>
          </a:blip>
          <a:stretch>
            <a:fillRect/>
          </a:stretch>
        </p:blipFill>
        <p:spPr>
          <a:xfrm>
            <a:off x="1801287" y="2627900"/>
            <a:ext cx="390525" cy="342900"/>
          </a:xfrm>
          <a:prstGeom prst="rect">
            <a:avLst/>
          </a:prstGeom>
          <a:noFill/>
          <a:ln>
            <a:noFill/>
          </a:ln>
        </p:spPr>
      </p:pic>
      <p:pic>
        <p:nvPicPr>
          <p:cNvPr id="171" name="Shape 171"/>
          <p:cNvPicPr preferRelativeResize="0"/>
          <p:nvPr/>
        </p:nvPicPr>
        <p:blipFill>
          <a:blip r:embed="rId6">
            <a:alphaModFix/>
          </a:blip>
          <a:stretch>
            <a:fillRect/>
          </a:stretch>
        </p:blipFill>
        <p:spPr>
          <a:xfrm>
            <a:off x="1820337" y="3291600"/>
            <a:ext cx="352425" cy="381000"/>
          </a:xfrm>
          <a:prstGeom prst="rect">
            <a:avLst/>
          </a:prstGeom>
          <a:noFill/>
          <a:ln>
            <a:noFill/>
          </a:ln>
        </p:spPr>
      </p:pic>
      <p:pic>
        <p:nvPicPr>
          <p:cNvPr id="172" name="Shape 172"/>
          <p:cNvPicPr preferRelativeResize="0"/>
          <p:nvPr/>
        </p:nvPicPr>
        <p:blipFill>
          <a:blip r:embed="rId7">
            <a:alphaModFix/>
          </a:blip>
          <a:stretch>
            <a:fillRect/>
          </a:stretch>
        </p:blipFill>
        <p:spPr>
          <a:xfrm>
            <a:off x="2582187" y="3604337"/>
            <a:ext cx="314325" cy="35242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243425" y="149175"/>
            <a:ext cx="8520599" cy="572699"/>
          </a:xfrm>
          <a:prstGeom prst="rect">
            <a:avLst/>
          </a:prstGeom>
        </p:spPr>
        <p:txBody>
          <a:bodyPr anchorCtr="0" anchor="t" bIns="91425" lIns="91425" rIns="91425" tIns="91425">
            <a:noAutofit/>
          </a:bodyPr>
          <a:lstStyle/>
          <a:p>
            <a:pPr lvl="0" rtl="0">
              <a:spcBef>
                <a:spcPts val="0"/>
              </a:spcBef>
              <a:buNone/>
            </a:pPr>
            <a:r>
              <a:rPr lang="en"/>
              <a:t>Edge Browser</a:t>
            </a:r>
          </a:p>
        </p:txBody>
      </p:sp>
      <p:sp>
        <p:nvSpPr>
          <p:cNvPr id="178" name="Shape 178"/>
          <p:cNvSpPr txBox="1"/>
          <p:nvPr>
            <p:ph idx="1" type="body"/>
          </p:nvPr>
        </p:nvSpPr>
        <p:spPr>
          <a:xfrm>
            <a:off x="106875" y="776950"/>
            <a:ext cx="2874599" cy="3342299"/>
          </a:xfrm>
          <a:prstGeom prst="rect">
            <a:avLst/>
          </a:prstGeom>
        </p:spPr>
        <p:txBody>
          <a:bodyPr anchorCtr="0" anchor="t" bIns="91425" lIns="91425" rIns="91425" tIns="91425">
            <a:noAutofit/>
          </a:bodyPr>
          <a:lstStyle/>
          <a:p>
            <a:pPr lvl="0" rtl="0">
              <a:spcBef>
                <a:spcPts val="0"/>
              </a:spcBef>
              <a:buNone/>
            </a:pPr>
            <a:r>
              <a:rPr lang="en">
                <a:solidFill>
                  <a:srgbClr val="000000"/>
                </a:solidFill>
              </a:rPr>
              <a:t>Another unique feature is the ability to annotate on websites. </a:t>
            </a:r>
          </a:p>
          <a:p>
            <a:pPr lvl="0" rtl="0">
              <a:spcBef>
                <a:spcPts val="0"/>
              </a:spcBef>
              <a:buNone/>
            </a:pPr>
            <a:r>
              <a:rPr lang="en">
                <a:solidFill>
                  <a:srgbClr val="000000"/>
                </a:solidFill>
              </a:rPr>
              <a:t>Clicking on the pencil icon will open the drawing feature. </a:t>
            </a:r>
          </a:p>
          <a:p>
            <a:pPr lvl="0" rtl="0">
              <a:spcBef>
                <a:spcPts val="0"/>
              </a:spcBef>
              <a:buNone/>
            </a:pPr>
            <a:r>
              <a:rPr lang="en">
                <a:solidFill>
                  <a:srgbClr val="000000"/>
                </a:solidFill>
              </a:rPr>
              <a:t>The tab will turn purple and will provide a toolbar that allows you to draw, highlight, cut, etc.  </a:t>
            </a:r>
          </a:p>
        </p:txBody>
      </p:sp>
      <p:pic>
        <p:nvPicPr>
          <p:cNvPr id="179" name="Shape 179"/>
          <p:cNvPicPr preferRelativeResize="0"/>
          <p:nvPr/>
        </p:nvPicPr>
        <p:blipFill>
          <a:blip r:embed="rId3">
            <a:alphaModFix/>
          </a:blip>
          <a:stretch>
            <a:fillRect/>
          </a:stretch>
        </p:blipFill>
        <p:spPr>
          <a:xfrm>
            <a:off x="2791450" y="2765200"/>
            <a:ext cx="6307023" cy="2102350"/>
          </a:xfrm>
          <a:prstGeom prst="rect">
            <a:avLst/>
          </a:prstGeom>
          <a:noFill/>
          <a:ln>
            <a:noFill/>
          </a:ln>
        </p:spPr>
      </p:pic>
      <p:pic>
        <p:nvPicPr>
          <p:cNvPr id="180" name="Shape 180"/>
          <p:cNvPicPr preferRelativeResize="0"/>
          <p:nvPr/>
        </p:nvPicPr>
        <p:blipFill>
          <a:blip r:embed="rId4">
            <a:alphaModFix/>
          </a:blip>
          <a:stretch>
            <a:fillRect/>
          </a:stretch>
        </p:blipFill>
        <p:spPr>
          <a:xfrm>
            <a:off x="2981475" y="1471062"/>
            <a:ext cx="1714500" cy="352425"/>
          </a:xfrm>
          <a:prstGeom prst="rect">
            <a:avLst/>
          </a:prstGeom>
          <a:noFill/>
          <a:ln>
            <a:noFill/>
          </a:ln>
        </p:spPr>
      </p:pic>
      <p:sp>
        <p:nvSpPr>
          <p:cNvPr id="181" name="Shape 181"/>
          <p:cNvSpPr/>
          <p:nvPr/>
        </p:nvSpPr>
        <p:spPr>
          <a:xfrm rot="-2699341">
            <a:off x="2575321" y="1959107"/>
            <a:ext cx="1106268" cy="232920"/>
          </a:xfrm>
          <a:prstGeom prst="rightArrow">
            <a:avLst>
              <a:gd fmla="val 38537" name="adj1"/>
              <a:gd fmla="val 50000" name="adj2"/>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Cortana</a:t>
            </a:r>
          </a:p>
        </p:txBody>
      </p:sp>
      <p:sp>
        <p:nvSpPr>
          <p:cNvPr id="187" name="Shape 187"/>
          <p:cNvSpPr txBox="1"/>
          <p:nvPr>
            <p:ph idx="1" type="body"/>
          </p:nvPr>
        </p:nvSpPr>
        <p:spPr>
          <a:xfrm>
            <a:off x="311700" y="1152475"/>
            <a:ext cx="3932999" cy="3575399"/>
          </a:xfrm>
          <a:prstGeom prst="rect">
            <a:avLst/>
          </a:prstGeom>
        </p:spPr>
        <p:txBody>
          <a:bodyPr anchorCtr="0" anchor="t" bIns="91425" lIns="91425" rIns="91425" tIns="91425">
            <a:noAutofit/>
          </a:bodyPr>
          <a:lstStyle/>
          <a:p>
            <a:pPr lvl="0" rtl="0">
              <a:spcBef>
                <a:spcPts val="0"/>
              </a:spcBef>
              <a:buNone/>
            </a:pPr>
            <a:r>
              <a:rPr lang="en">
                <a:solidFill>
                  <a:srgbClr val="000000"/>
                </a:solidFill>
              </a:rPr>
              <a:t>A digital personal assistant. She works on voice commands.  </a:t>
            </a:r>
          </a:p>
          <a:p>
            <a:pPr indent="-228600" lvl="0" marL="457200" rtl="0">
              <a:spcBef>
                <a:spcPts val="0"/>
              </a:spcBef>
              <a:buClr>
                <a:srgbClr val="000000"/>
              </a:buClr>
            </a:pPr>
            <a:r>
              <a:rPr lang="en">
                <a:solidFill>
                  <a:srgbClr val="000000"/>
                </a:solidFill>
              </a:rPr>
              <a:t>To set up Cortana you will need to use a personal account like a Live.com, Hotmail, Outlook.com, or an MSN account.  </a:t>
            </a:r>
          </a:p>
          <a:p>
            <a:pPr indent="-228600" lvl="0" marL="457200">
              <a:spcBef>
                <a:spcPts val="0"/>
              </a:spcBef>
              <a:buClr>
                <a:srgbClr val="000000"/>
              </a:buClr>
            </a:pPr>
            <a:r>
              <a:rPr lang="en">
                <a:solidFill>
                  <a:srgbClr val="000000"/>
                </a:solidFill>
              </a:rPr>
              <a:t>You can opt out of setting it up and that will turn the icon in the taskbar to a search icon </a:t>
            </a:r>
          </a:p>
        </p:txBody>
      </p:sp>
      <p:pic>
        <p:nvPicPr>
          <p:cNvPr id="188" name="Shape 188"/>
          <p:cNvPicPr preferRelativeResize="0"/>
          <p:nvPr/>
        </p:nvPicPr>
        <p:blipFill>
          <a:blip r:embed="rId3">
            <a:alphaModFix/>
          </a:blip>
          <a:stretch>
            <a:fillRect/>
          </a:stretch>
        </p:blipFill>
        <p:spPr>
          <a:xfrm>
            <a:off x="3913700" y="811550"/>
            <a:ext cx="952500" cy="933450"/>
          </a:xfrm>
          <a:prstGeom prst="rect">
            <a:avLst/>
          </a:prstGeom>
          <a:noFill/>
          <a:ln>
            <a:noFill/>
          </a:ln>
        </p:spPr>
      </p:pic>
      <p:pic>
        <p:nvPicPr>
          <p:cNvPr id="189" name="Shape 189"/>
          <p:cNvPicPr preferRelativeResize="0"/>
          <p:nvPr/>
        </p:nvPicPr>
        <p:blipFill>
          <a:blip r:embed="rId4">
            <a:alphaModFix/>
          </a:blip>
          <a:stretch>
            <a:fillRect/>
          </a:stretch>
        </p:blipFill>
        <p:spPr>
          <a:xfrm>
            <a:off x="5734725" y="891187"/>
            <a:ext cx="2391524" cy="3734124"/>
          </a:xfrm>
          <a:prstGeom prst="rect">
            <a:avLst/>
          </a:prstGeom>
          <a:noFill/>
          <a:ln>
            <a:noFill/>
          </a:ln>
        </p:spPr>
      </p:pic>
      <p:sp>
        <p:nvSpPr>
          <p:cNvPr id="190" name="Shape 190"/>
          <p:cNvSpPr/>
          <p:nvPr/>
        </p:nvSpPr>
        <p:spPr>
          <a:xfrm rot="1185893">
            <a:off x="4005197" y="4080567"/>
            <a:ext cx="1884307" cy="232960"/>
          </a:xfrm>
          <a:prstGeom prst="rightArrow">
            <a:avLst>
              <a:gd fmla="val 38537" name="adj1"/>
              <a:gd fmla="val 50000" name="adj2"/>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91" name="Shape 191"/>
          <p:cNvPicPr preferRelativeResize="0"/>
          <p:nvPr/>
        </p:nvPicPr>
        <p:blipFill>
          <a:blip r:embed="rId5">
            <a:alphaModFix/>
          </a:blip>
          <a:stretch>
            <a:fillRect/>
          </a:stretch>
        </p:blipFill>
        <p:spPr>
          <a:xfrm>
            <a:off x="3339337" y="3925150"/>
            <a:ext cx="371475" cy="3429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ph type="title"/>
          </p:nvPr>
        </p:nvSpPr>
        <p:spPr>
          <a:xfrm>
            <a:off x="266175" y="171925"/>
            <a:ext cx="8520599" cy="572699"/>
          </a:xfrm>
          <a:prstGeom prst="rect">
            <a:avLst/>
          </a:prstGeom>
        </p:spPr>
        <p:txBody>
          <a:bodyPr anchorCtr="0" anchor="t" bIns="91425" lIns="91425" rIns="91425" tIns="91425">
            <a:noAutofit/>
          </a:bodyPr>
          <a:lstStyle/>
          <a:p>
            <a:pPr lvl="0">
              <a:spcBef>
                <a:spcPts val="0"/>
              </a:spcBef>
              <a:buNone/>
            </a:pPr>
            <a:r>
              <a:rPr lang="en"/>
              <a:t>Get Started</a:t>
            </a:r>
          </a:p>
        </p:txBody>
      </p:sp>
      <p:sp>
        <p:nvSpPr>
          <p:cNvPr id="197" name="Shape 197"/>
          <p:cNvSpPr txBox="1"/>
          <p:nvPr>
            <p:ph idx="1" type="body"/>
          </p:nvPr>
        </p:nvSpPr>
        <p:spPr>
          <a:xfrm>
            <a:off x="266175" y="913500"/>
            <a:ext cx="3523199" cy="3831599"/>
          </a:xfrm>
          <a:prstGeom prst="rect">
            <a:avLst/>
          </a:prstGeom>
        </p:spPr>
        <p:txBody>
          <a:bodyPr anchorCtr="0" anchor="t" bIns="91425" lIns="91425" rIns="91425" tIns="91425">
            <a:noAutofit/>
          </a:bodyPr>
          <a:lstStyle/>
          <a:p>
            <a:pPr lvl="0" rtl="0">
              <a:spcBef>
                <a:spcPts val="0"/>
              </a:spcBef>
              <a:buNone/>
            </a:pPr>
            <a:r>
              <a:rPr lang="en">
                <a:solidFill>
                  <a:srgbClr val="000000"/>
                </a:solidFill>
              </a:rPr>
              <a:t>Interested in learning more? Then check out Get Started.</a:t>
            </a:r>
          </a:p>
          <a:p>
            <a:pPr lvl="0" rtl="0">
              <a:spcBef>
                <a:spcPts val="0"/>
              </a:spcBef>
              <a:buNone/>
            </a:pPr>
            <a:r>
              <a:rPr lang="en">
                <a:solidFill>
                  <a:srgbClr val="000000"/>
                </a:solidFill>
              </a:rPr>
              <a:t>You can find Get Started in the Live Tiles on the Start Menu. </a:t>
            </a:r>
          </a:p>
          <a:p>
            <a:pPr lvl="0" rtl="0">
              <a:spcBef>
                <a:spcPts val="0"/>
              </a:spcBef>
              <a:buNone/>
            </a:pPr>
            <a:r>
              <a:rPr lang="en">
                <a:solidFill>
                  <a:srgbClr val="000000"/>
                </a:solidFill>
              </a:rPr>
              <a:t>This will take you through some brief tutorials about </a:t>
            </a:r>
          </a:p>
          <a:p>
            <a:pPr indent="-228600" lvl="0" marL="457200" rtl="0">
              <a:spcBef>
                <a:spcPts val="0"/>
              </a:spcBef>
              <a:buClr>
                <a:srgbClr val="000000"/>
              </a:buClr>
            </a:pPr>
            <a:r>
              <a:rPr lang="en">
                <a:solidFill>
                  <a:srgbClr val="000000"/>
                </a:solidFill>
              </a:rPr>
              <a:t>Windows 10</a:t>
            </a:r>
          </a:p>
          <a:p>
            <a:pPr indent="-228600" lvl="0" marL="457200" rtl="0">
              <a:spcBef>
                <a:spcPts val="0"/>
              </a:spcBef>
              <a:buClr>
                <a:srgbClr val="000000"/>
              </a:buClr>
            </a:pPr>
            <a:r>
              <a:rPr lang="en">
                <a:solidFill>
                  <a:srgbClr val="000000"/>
                </a:solidFill>
              </a:rPr>
              <a:t>Microsoft Edge</a:t>
            </a:r>
          </a:p>
          <a:p>
            <a:pPr indent="-228600" lvl="0" marL="457200" rtl="0">
              <a:spcBef>
                <a:spcPts val="0"/>
              </a:spcBef>
              <a:buClr>
                <a:srgbClr val="000000"/>
              </a:buClr>
            </a:pPr>
            <a:r>
              <a:rPr lang="en">
                <a:solidFill>
                  <a:srgbClr val="000000"/>
                </a:solidFill>
              </a:rPr>
              <a:t>Start Menu Tips</a:t>
            </a:r>
          </a:p>
          <a:p>
            <a:pPr indent="-228600" lvl="0" marL="457200">
              <a:spcBef>
                <a:spcPts val="0"/>
              </a:spcBef>
              <a:buClr>
                <a:srgbClr val="000000"/>
              </a:buClr>
            </a:pPr>
            <a:r>
              <a:rPr lang="en">
                <a:solidFill>
                  <a:srgbClr val="000000"/>
                </a:solidFill>
              </a:rPr>
              <a:t>Getting Help</a:t>
            </a:r>
          </a:p>
        </p:txBody>
      </p:sp>
      <p:pic>
        <p:nvPicPr>
          <p:cNvPr id="198" name="Shape 198"/>
          <p:cNvPicPr preferRelativeResize="0"/>
          <p:nvPr/>
        </p:nvPicPr>
        <p:blipFill>
          <a:blip r:embed="rId3">
            <a:alphaModFix/>
          </a:blip>
          <a:stretch>
            <a:fillRect/>
          </a:stretch>
        </p:blipFill>
        <p:spPr>
          <a:xfrm>
            <a:off x="4189150" y="1267362"/>
            <a:ext cx="904875" cy="94297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pic>
        <p:nvPicPr>
          <p:cNvPr id="62" name="Shape 62"/>
          <p:cNvPicPr preferRelativeResize="0"/>
          <p:nvPr/>
        </p:nvPicPr>
        <p:blipFill>
          <a:blip r:embed="rId3">
            <a:alphaModFix/>
          </a:blip>
          <a:stretch>
            <a:fillRect/>
          </a:stretch>
        </p:blipFill>
        <p:spPr>
          <a:xfrm>
            <a:off x="4847748" y="3254650"/>
            <a:ext cx="2491975" cy="1734225"/>
          </a:xfrm>
          <a:prstGeom prst="rect">
            <a:avLst/>
          </a:prstGeom>
          <a:noFill/>
          <a:ln>
            <a:noFill/>
          </a:ln>
        </p:spPr>
      </p:pic>
      <p:pic>
        <p:nvPicPr>
          <p:cNvPr id="63" name="Shape 63"/>
          <p:cNvPicPr preferRelativeResize="0"/>
          <p:nvPr/>
        </p:nvPicPr>
        <p:blipFill>
          <a:blip r:embed="rId4">
            <a:alphaModFix/>
          </a:blip>
          <a:stretch>
            <a:fillRect/>
          </a:stretch>
        </p:blipFill>
        <p:spPr>
          <a:xfrm>
            <a:off x="4944800" y="156399"/>
            <a:ext cx="3186299" cy="3009281"/>
          </a:xfrm>
          <a:prstGeom prst="rect">
            <a:avLst/>
          </a:prstGeom>
          <a:noFill/>
          <a:ln>
            <a:noFill/>
          </a:ln>
        </p:spPr>
      </p:pic>
      <p:sp>
        <p:nvSpPr>
          <p:cNvPr id="64" name="Shape 64"/>
          <p:cNvSpPr txBox="1"/>
          <p:nvPr>
            <p:ph type="title"/>
          </p:nvPr>
        </p:nvSpPr>
        <p:spPr>
          <a:xfrm>
            <a:off x="311700" y="90050"/>
            <a:ext cx="8520599" cy="572699"/>
          </a:xfrm>
          <a:prstGeom prst="rect">
            <a:avLst/>
          </a:prstGeom>
        </p:spPr>
        <p:txBody>
          <a:bodyPr anchorCtr="0" anchor="t" bIns="91425" lIns="91425" rIns="91425" tIns="91425">
            <a:noAutofit/>
          </a:bodyPr>
          <a:lstStyle/>
          <a:p>
            <a:pPr lvl="0">
              <a:spcBef>
                <a:spcPts val="0"/>
              </a:spcBef>
              <a:buNone/>
            </a:pPr>
            <a:r>
              <a:rPr lang="en"/>
              <a:t>The New Start Menu</a:t>
            </a:r>
          </a:p>
        </p:txBody>
      </p:sp>
      <p:sp>
        <p:nvSpPr>
          <p:cNvPr id="65" name="Shape 65"/>
          <p:cNvSpPr txBox="1"/>
          <p:nvPr>
            <p:ph idx="1" type="body"/>
          </p:nvPr>
        </p:nvSpPr>
        <p:spPr>
          <a:xfrm>
            <a:off x="374325" y="709950"/>
            <a:ext cx="3898800" cy="3514799"/>
          </a:xfrm>
          <a:prstGeom prst="rect">
            <a:avLst/>
          </a:prstGeom>
        </p:spPr>
        <p:txBody>
          <a:bodyPr anchorCtr="0" anchor="t" bIns="91425" lIns="91425" rIns="91425" tIns="91425">
            <a:noAutofit/>
          </a:bodyPr>
          <a:lstStyle/>
          <a:p>
            <a:pPr lvl="0" rtl="0">
              <a:spcBef>
                <a:spcPts val="0"/>
              </a:spcBef>
              <a:buNone/>
            </a:pPr>
            <a:r>
              <a:rPr lang="en" sz="1200">
                <a:solidFill>
                  <a:srgbClr val="000000"/>
                </a:solidFill>
              </a:rPr>
              <a:t>The Start menu looks a bit different, but it has all the usual features you’d expect — a list of all your installed applications as well as power options for shutting down or restarting your PC. </a:t>
            </a:r>
          </a:p>
          <a:p>
            <a:pPr indent="-304800" lvl="0" marL="457200" rtl="0">
              <a:spcBef>
                <a:spcPts val="0"/>
              </a:spcBef>
              <a:buClr>
                <a:srgbClr val="000000"/>
              </a:buClr>
              <a:buSzPct val="100000"/>
            </a:pPr>
            <a:r>
              <a:rPr lang="en" sz="1200">
                <a:solidFill>
                  <a:srgbClr val="000000"/>
                </a:solidFill>
              </a:rPr>
              <a:t>This is the Start icon           click on it to open the start menu.</a:t>
            </a:r>
          </a:p>
          <a:p>
            <a:pPr indent="-304800" lvl="0" marL="457200" rtl="0">
              <a:spcBef>
                <a:spcPts val="0"/>
              </a:spcBef>
              <a:buClr>
                <a:srgbClr val="000000"/>
              </a:buClr>
              <a:buSzPct val="100000"/>
            </a:pPr>
            <a:r>
              <a:rPr lang="en" sz="1200">
                <a:solidFill>
                  <a:srgbClr val="000000"/>
                </a:solidFill>
              </a:rPr>
              <a:t>These tiles are called </a:t>
            </a:r>
            <a:r>
              <a:rPr b="1" lang="en" sz="1200">
                <a:solidFill>
                  <a:srgbClr val="000000"/>
                </a:solidFill>
              </a:rPr>
              <a:t>Live Tiles</a:t>
            </a:r>
            <a:r>
              <a:rPr lang="en" sz="1200">
                <a:solidFill>
                  <a:srgbClr val="000000"/>
                </a:solidFill>
              </a:rPr>
              <a:t>. You can arrange them by dragging and dropping.  </a:t>
            </a:r>
          </a:p>
          <a:p>
            <a:pPr indent="-304800" lvl="0" marL="457200" rtl="0">
              <a:spcBef>
                <a:spcPts val="0"/>
              </a:spcBef>
              <a:buClr>
                <a:srgbClr val="000000"/>
              </a:buClr>
              <a:buSzPct val="100000"/>
            </a:pPr>
            <a:r>
              <a:rPr lang="en" sz="1200">
                <a:solidFill>
                  <a:srgbClr val="000000"/>
                </a:solidFill>
              </a:rPr>
              <a:t>To remove a tile right click and select Unpin from Start. </a:t>
            </a:r>
          </a:p>
          <a:p>
            <a:pPr indent="-304800" lvl="0" marL="457200" rtl="0">
              <a:spcBef>
                <a:spcPts val="0"/>
              </a:spcBef>
              <a:buClr>
                <a:srgbClr val="000000"/>
              </a:buClr>
              <a:buSzPct val="100000"/>
            </a:pPr>
            <a:r>
              <a:rPr lang="en" sz="1200">
                <a:solidFill>
                  <a:srgbClr val="000000"/>
                </a:solidFill>
              </a:rPr>
              <a:t>A nice feature is the ability to resize your tiles and customize. Simply right click and hover over resize you will see an option menu open that allows you to select your size of tile. </a:t>
            </a:r>
          </a:p>
        </p:txBody>
      </p:sp>
      <p:sp>
        <p:nvSpPr>
          <p:cNvPr id="66" name="Shape 66"/>
          <p:cNvSpPr/>
          <p:nvPr/>
        </p:nvSpPr>
        <p:spPr>
          <a:xfrm rot="1153381">
            <a:off x="4111484" y="3556746"/>
            <a:ext cx="1282930" cy="233208"/>
          </a:xfrm>
          <a:prstGeom prst="rightArrow">
            <a:avLst>
              <a:gd fmla="val 35407" name="adj1"/>
              <a:gd fmla="val 50000" name="adj2"/>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7" name="Shape 67"/>
          <p:cNvSpPr/>
          <p:nvPr/>
        </p:nvSpPr>
        <p:spPr>
          <a:xfrm rot="-1616883">
            <a:off x="3722485" y="1789786"/>
            <a:ext cx="3211289" cy="232647"/>
          </a:xfrm>
          <a:prstGeom prst="rightArrow">
            <a:avLst>
              <a:gd fmla="val 50000" name="adj1"/>
              <a:gd fmla="val 50000" name="adj2"/>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68" name="Shape 68"/>
          <p:cNvPicPr preferRelativeResize="0"/>
          <p:nvPr/>
        </p:nvPicPr>
        <p:blipFill>
          <a:blip r:embed="rId5">
            <a:alphaModFix/>
          </a:blip>
          <a:stretch>
            <a:fillRect/>
          </a:stretch>
        </p:blipFill>
        <p:spPr>
          <a:xfrm>
            <a:off x="2318800" y="1688250"/>
            <a:ext cx="347475" cy="31517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pic>
        <p:nvPicPr>
          <p:cNvPr id="73" name="Shape 73"/>
          <p:cNvPicPr preferRelativeResize="0"/>
          <p:nvPr/>
        </p:nvPicPr>
        <p:blipFill>
          <a:blip r:embed="rId3">
            <a:alphaModFix/>
          </a:blip>
          <a:stretch>
            <a:fillRect/>
          </a:stretch>
        </p:blipFill>
        <p:spPr>
          <a:xfrm>
            <a:off x="5321400" y="83499"/>
            <a:ext cx="3774150" cy="3556424"/>
          </a:xfrm>
          <a:prstGeom prst="rect">
            <a:avLst/>
          </a:prstGeom>
          <a:noFill/>
          <a:ln>
            <a:noFill/>
          </a:ln>
        </p:spPr>
      </p:pic>
      <p:pic>
        <p:nvPicPr>
          <p:cNvPr id="74" name="Shape 74"/>
          <p:cNvPicPr preferRelativeResize="0"/>
          <p:nvPr/>
        </p:nvPicPr>
        <p:blipFill>
          <a:blip r:embed="rId4">
            <a:alphaModFix/>
          </a:blip>
          <a:stretch>
            <a:fillRect/>
          </a:stretch>
        </p:blipFill>
        <p:spPr>
          <a:xfrm>
            <a:off x="138099" y="2134002"/>
            <a:ext cx="3080599" cy="2857146"/>
          </a:xfrm>
          <a:prstGeom prst="rect">
            <a:avLst/>
          </a:prstGeom>
          <a:noFill/>
          <a:ln>
            <a:noFill/>
          </a:ln>
        </p:spPr>
      </p:pic>
      <p:sp>
        <p:nvSpPr>
          <p:cNvPr id="75" name="Shape 75"/>
          <p:cNvSpPr txBox="1"/>
          <p:nvPr>
            <p:ph type="title"/>
          </p:nvPr>
        </p:nvSpPr>
        <p:spPr>
          <a:xfrm>
            <a:off x="519725" y="180375"/>
            <a:ext cx="8520599" cy="572699"/>
          </a:xfrm>
          <a:prstGeom prst="rect">
            <a:avLst/>
          </a:prstGeom>
        </p:spPr>
        <p:txBody>
          <a:bodyPr anchorCtr="0" anchor="t" bIns="91425" lIns="91425" rIns="91425" tIns="91425">
            <a:noAutofit/>
          </a:bodyPr>
          <a:lstStyle/>
          <a:p>
            <a:pPr lvl="0">
              <a:spcBef>
                <a:spcPts val="0"/>
              </a:spcBef>
              <a:buNone/>
            </a:pPr>
            <a:r>
              <a:rPr lang="en"/>
              <a:t>All Apps</a:t>
            </a:r>
          </a:p>
        </p:txBody>
      </p:sp>
      <p:sp>
        <p:nvSpPr>
          <p:cNvPr id="76" name="Shape 76"/>
          <p:cNvSpPr txBox="1"/>
          <p:nvPr>
            <p:ph idx="1" type="body"/>
          </p:nvPr>
        </p:nvSpPr>
        <p:spPr>
          <a:xfrm>
            <a:off x="2791550" y="753075"/>
            <a:ext cx="2192399" cy="3684899"/>
          </a:xfrm>
          <a:prstGeom prst="rect">
            <a:avLst/>
          </a:prstGeom>
        </p:spPr>
        <p:txBody>
          <a:bodyPr anchorCtr="0" anchor="t" bIns="91425" lIns="91425" rIns="91425" tIns="91425">
            <a:noAutofit/>
          </a:bodyPr>
          <a:lstStyle/>
          <a:p>
            <a:pPr indent="-304800" lvl="0" marL="457200" rtl="0">
              <a:spcBef>
                <a:spcPts val="0"/>
              </a:spcBef>
              <a:buClr>
                <a:srgbClr val="000000"/>
              </a:buClr>
              <a:buSzPct val="100000"/>
            </a:pPr>
            <a:r>
              <a:rPr b="1" lang="en" sz="1200">
                <a:solidFill>
                  <a:srgbClr val="000000"/>
                </a:solidFill>
              </a:rPr>
              <a:t>All apps</a:t>
            </a:r>
            <a:r>
              <a:rPr lang="en" sz="1200">
                <a:solidFill>
                  <a:srgbClr val="000000"/>
                </a:solidFill>
              </a:rPr>
              <a:t> was formerly known as All programs. Simply click and it will list all the apps (programs) installed on the computer alphabetically.</a:t>
            </a:r>
          </a:p>
          <a:p>
            <a:pPr indent="-304800" lvl="0" marL="457200" rtl="0">
              <a:spcBef>
                <a:spcPts val="0"/>
              </a:spcBef>
              <a:buClr>
                <a:srgbClr val="000000"/>
              </a:buClr>
              <a:buSzPct val="100000"/>
            </a:pPr>
            <a:r>
              <a:rPr lang="en" sz="1200">
                <a:solidFill>
                  <a:srgbClr val="000000"/>
                </a:solidFill>
              </a:rPr>
              <a:t>To add an app to the Live Tiles just right click and select Pin to Start. This is also the location that you can add apps to your taskbar. You can drag and drop icons to the taskbar.</a:t>
            </a:r>
          </a:p>
          <a:p>
            <a:pPr lvl="0">
              <a:spcBef>
                <a:spcPts val="0"/>
              </a:spcBef>
              <a:buNone/>
            </a:pPr>
            <a:r>
              <a:t/>
            </a:r>
            <a:endParaRPr sz="1100">
              <a:solidFill>
                <a:srgbClr val="222222"/>
              </a:solidFill>
            </a:endParaRPr>
          </a:p>
        </p:txBody>
      </p:sp>
      <p:sp>
        <p:nvSpPr>
          <p:cNvPr id="77" name="Shape 77"/>
          <p:cNvSpPr/>
          <p:nvPr/>
        </p:nvSpPr>
        <p:spPr>
          <a:xfrm rot="3339765">
            <a:off x="4252910" y="2455420"/>
            <a:ext cx="1524829" cy="232658"/>
          </a:xfrm>
          <a:prstGeom prst="rightArrow">
            <a:avLst>
              <a:gd fmla="val 50000" name="adj1"/>
              <a:gd fmla="val 50000" name="adj2"/>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8" name="Shape 78"/>
          <p:cNvSpPr/>
          <p:nvPr/>
        </p:nvSpPr>
        <p:spPr>
          <a:xfrm rot="-10200722">
            <a:off x="1322318" y="2677852"/>
            <a:ext cx="1940713" cy="232994"/>
          </a:xfrm>
          <a:prstGeom prst="rightArrow">
            <a:avLst>
              <a:gd fmla="val 50000" name="adj1"/>
              <a:gd fmla="val 50000" name="adj2"/>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nvGrpSpPr>
          <p:cNvPr id="79" name="Shape 79"/>
          <p:cNvGrpSpPr/>
          <p:nvPr/>
        </p:nvGrpSpPr>
        <p:grpSpPr>
          <a:xfrm>
            <a:off x="1974249" y="4217070"/>
            <a:ext cx="2192336" cy="856834"/>
            <a:chOff x="1876899" y="4203037"/>
            <a:chExt cx="2370349" cy="856834"/>
          </a:xfrm>
        </p:grpSpPr>
        <p:sp>
          <p:nvSpPr>
            <p:cNvPr id="80" name="Shape 80"/>
            <p:cNvSpPr/>
            <p:nvPr/>
          </p:nvSpPr>
          <p:spPr>
            <a:xfrm rot="10154886">
              <a:off x="1892705" y="4469070"/>
              <a:ext cx="2283488" cy="381203"/>
            </a:xfrm>
            <a:prstGeom prst="rightArrow">
              <a:avLst>
                <a:gd fmla="val 50000" name="adj1"/>
                <a:gd fmla="val 50000" name="adj2"/>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1" name="Shape 81"/>
            <p:cNvSpPr txBox="1"/>
            <p:nvPr/>
          </p:nvSpPr>
          <p:spPr>
            <a:xfrm rot="-826346">
              <a:off x="3055187" y="4337490"/>
              <a:ext cx="1169422" cy="332594"/>
            </a:xfrm>
            <a:prstGeom prst="rect">
              <a:avLst/>
            </a:prstGeom>
            <a:noFill/>
            <a:ln>
              <a:noFill/>
            </a:ln>
          </p:spPr>
          <p:txBody>
            <a:bodyPr anchorCtr="0" anchor="t" bIns="91425" lIns="91425" rIns="91425" tIns="91425">
              <a:noAutofit/>
            </a:bodyPr>
            <a:lstStyle/>
            <a:p>
              <a:pPr lvl="0">
                <a:spcBef>
                  <a:spcPts val="0"/>
                </a:spcBef>
                <a:buNone/>
              </a:pPr>
              <a:r>
                <a:rPr lang="en"/>
                <a:t>Taskbar</a:t>
              </a:r>
            </a:p>
          </p:txBody>
        </p:sp>
      </p:gr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pic>
        <p:nvPicPr>
          <p:cNvPr id="86" name="Shape 86"/>
          <p:cNvPicPr preferRelativeResize="0"/>
          <p:nvPr/>
        </p:nvPicPr>
        <p:blipFill>
          <a:blip r:embed="rId3">
            <a:alphaModFix/>
          </a:blip>
          <a:stretch>
            <a:fillRect/>
          </a:stretch>
        </p:blipFill>
        <p:spPr>
          <a:xfrm>
            <a:off x="4944800" y="156400"/>
            <a:ext cx="3898800" cy="3682190"/>
          </a:xfrm>
          <a:prstGeom prst="rect">
            <a:avLst/>
          </a:prstGeom>
          <a:noFill/>
          <a:ln>
            <a:noFill/>
          </a:ln>
        </p:spPr>
      </p:pic>
      <p:sp>
        <p:nvSpPr>
          <p:cNvPr id="87" name="Shape 87"/>
          <p:cNvSpPr txBox="1"/>
          <p:nvPr>
            <p:ph type="title"/>
          </p:nvPr>
        </p:nvSpPr>
        <p:spPr>
          <a:xfrm>
            <a:off x="175150" y="103650"/>
            <a:ext cx="8520599" cy="572699"/>
          </a:xfrm>
          <a:prstGeom prst="rect">
            <a:avLst/>
          </a:prstGeom>
        </p:spPr>
        <p:txBody>
          <a:bodyPr anchorCtr="0" anchor="t" bIns="91425" lIns="91425" rIns="91425" tIns="91425">
            <a:noAutofit/>
          </a:bodyPr>
          <a:lstStyle/>
          <a:p>
            <a:pPr lvl="0" rtl="0">
              <a:spcBef>
                <a:spcPts val="0"/>
              </a:spcBef>
              <a:buNone/>
            </a:pPr>
            <a:r>
              <a:rPr lang="en"/>
              <a:t>File Explorer</a:t>
            </a:r>
          </a:p>
        </p:txBody>
      </p:sp>
      <p:sp>
        <p:nvSpPr>
          <p:cNvPr id="88" name="Shape 88"/>
          <p:cNvSpPr txBox="1"/>
          <p:nvPr>
            <p:ph idx="1" type="body"/>
          </p:nvPr>
        </p:nvSpPr>
        <p:spPr>
          <a:xfrm>
            <a:off x="2132400" y="676350"/>
            <a:ext cx="2669700" cy="1307099"/>
          </a:xfrm>
          <a:prstGeom prst="rect">
            <a:avLst/>
          </a:prstGeom>
        </p:spPr>
        <p:txBody>
          <a:bodyPr anchorCtr="0" anchor="t" bIns="91425" lIns="91425" rIns="91425" tIns="91425">
            <a:noAutofit/>
          </a:bodyPr>
          <a:lstStyle/>
          <a:p>
            <a:pPr lvl="0" rtl="0">
              <a:spcBef>
                <a:spcPts val="0"/>
              </a:spcBef>
              <a:buNone/>
            </a:pPr>
            <a:r>
              <a:t/>
            </a:r>
            <a:endParaRPr sz="1200">
              <a:solidFill>
                <a:srgbClr val="000000"/>
              </a:solidFill>
            </a:endParaRPr>
          </a:p>
          <a:p>
            <a:pPr indent="-304800" lvl="0" marL="457200" rtl="0">
              <a:spcBef>
                <a:spcPts val="0"/>
              </a:spcBef>
              <a:buClr>
                <a:srgbClr val="000000"/>
              </a:buClr>
              <a:buSzPct val="100000"/>
            </a:pPr>
            <a:r>
              <a:rPr b="1" lang="en" sz="1200">
                <a:solidFill>
                  <a:srgbClr val="000000"/>
                </a:solidFill>
              </a:rPr>
              <a:t>File Explorer </a:t>
            </a:r>
            <a:r>
              <a:rPr lang="en" sz="1200">
                <a:solidFill>
                  <a:srgbClr val="000000"/>
                </a:solidFill>
              </a:rPr>
              <a:t>is where you will find access to your computer drives. </a:t>
            </a:r>
          </a:p>
        </p:txBody>
      </p:sp>
      <p:sp>
        <p:nvSpPr>
          <p:cNvPr id="89" name="Shape 89"/>
          <p:cNvSpPr/>
          <p:nvPr/>
        </p:nvSpPr>
        <p:spPr>
          <a:xfrm rot="2576783">
            <a:off x="3698067" y="2041624"/>
            <a:ext cx="1533214" cy="232651"/>
          </a:xfrm>
          <a:prstGeom prst="rightArrow">
            <a:avLst>
              <a:gd fmla="val 50000" name="adj1"/>
              <a:gd fmla="val 50000" name="adj2"/>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90" name="Shape 90"/>
          <p:cNvPicPr preferRelativeResize="0"/>
          <p:nvPr/>
        </p:nvPicPr>
        <p:blipFill>
          <a:blip r:embed="rId4">
            <a:alphaModFix/>
          </a:blip>
          <a:stretch>
            <a:fillRect/>
          </a:stretch>
        </p:blipFill>
        <p:spPr>
          <a:xfrm>
            <a:off x="86099" y="1915150"/>
            <a:ext cx="2258050" cy="3114550"/>
          </a:xfrm>
          <a:prstGeom prst="rect">
            <a:avLst/>
          </a:prstGeom>
          <a:noFill/>
          <a:ln>
            <a:noFill/>
          </a:ln>
        </p:spPr>
      </p:pic>
      <p:sp>
        <p:nvSpPr>
          <p:cNvPr id="91" name="Shape 91"/>
          <p:cNvSpPr txBox="1"/>
          <p:nvPr>
            <p:ph idx="1" type="body"/>
          </p:nvPr>
        </p:nvSpPr>
        <p:spPr>
          <a:xfrm>
            <a:off x="2205150" y="2421875"/>
            <a:ext cx="2669700" cy="1307099"/>
          </a:xfrm>
          <a:prstGeom prst="rect">
            <a:avLst/>
          </a:prstGeom>
        </p:spPr>
        <p:txBody>
          <a:bodyPr anchorCtr="0" anchor="t" bIns="91425" lIns="91425" rIns="91425" tIns="91425">
            <a:noAutofit/>
          </a:bodyPr>
          <a:lstStyle/>
          <a:p>
            <a:pPr lvl="0" rtl="0">
              <a:spcBef>
                <a:spcPts val="0"/>
              </a:spcBef>
              <a:buNone/>
            </a:pPr>
            <a:r>
              <a:t/>
            </a:r>
            <a:endParaRPr sz="1200">
              <a:solidFill>
                <a:srgbClr val="000000"/>
              </a:solidFill>
            </a:endParaRPr>
          </a:p>
          <a:p>
            <a:pPr indent="-304800" lvl="0" marL="457200" rtl="0">
              <a:spcBef>
                <a:spcPts val="0"/>
              </a:spcBef>
              <a:buClr>
                <a:srgbClr val="000000"/>
              </a:buClr>
              <a:buSzPct val="100000"/>
            </a:pPr>
            <a:r>
              <a:rPr lang="en" sz="1200">
                <a:solidFill>
                  <a:srgbClr val="000000"/>
                </a:solidFill>
              </a:rPr>
              <a:t>When you open File Explorer you will find your M drive and Shared drive.</a:t>
            </a:r>
          </a:p>
        </p:txBody>
      </p:sp>
      <p:sp>
        <p:nvSpPr>
          <p:cNvPr id="92" name="Shape 92"/>
          <p:cNvSpPr/>
          <p:nvPr/>
        </p:nvSpPr>
        <p:spPr>
          <a:xfrm rot="9701974">
            <a:off x="707106" y="3970290"/>
            <a:ext cx="2909240" cy="232617"/>
          </a:xfrm>
          <a:prstGeom prst="rightArrow">
            <a:avLst>
              <a:gd fmla="val 50000" name="adj1"/>
              <a:gd fmla="val 50000" name="adj2"/>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173600" y="133350"/>
            <a:ext cx="8520599" cy="572699"/>
          </a:xfrm>
          <a:prstGeom prst="rect">
            <a:avLst/>
          </a:prstGeom>
        </p:spPr>
        <p:txBody>
          <a:bodyPr anchorCtr="0" anchor="t" bIns="91425" lIns="91425" rIns="91425" tIns="91425">
            <a:noAutofit/>
          </a:bodyPr>
          <a:lstStyle/>
          <a:p>
            <a:pPr lvl="0">
              <a:spcBef>
                <a:spcPts val="0"/>
              </a:spcBef>
              <a:buNone/>
            </a:pPr>
            <a:r>
              <a:rPr lang="en"/>
              <a:t>Search</a:t>
            </a:r>
          </a:p>
        </p:txBody>
      </p:sp>
      <p:sp>
        <p:nvSpPr>
          <p:cNvPr id="98" name="Shape 98"/>
          <p:cNvSpPr txBox="1"/>
          <p:nvPr>
            <p:ph idx="1" type="body"/>
          </p:nvPr>
        </p:nvSpPr>
        <p:spPr>
          <a:xfrm>
            <a:off x="242650" y="706050"/>
            <a:ext cx="5798400" cy="3410699"/>
          </a:xfrm>
          <a:prstGeom prst="rect">
            <a:avLst/>
          </a:prstGeom>
        </p:spPr>
        <p:txBody>
          <a:bodyPr anchorCtr="0" anchor="t" bIns="91425" lIns="91425" rIns="91425" tIns="91425">
            <a:noAutofit/>
          </a:bodyPr>
          <a:lstStyle/>
          <a:p>
            <a:pPr lvl="0" rtl="0">
              <a:spcBef>
                <a:spcPts val="0"/>
              </a:spcBef>
              <a:buNone/>
            </a:pPr>
            <a:r>
              <a:rPr lang="en" sz="1500">
                <a:solidFill>
                  <a:srgbClr val="000000"/>
                </a:solidFill>
              </a:rPr>
              <a:t>Search can be one of the most efficient features of Windows 10. There are many ways to conduct a search. Generally, three letters into a word will produce not only a query of apps, but also files and photos.</a:t>
            </a:r>
          </a:p>
          <a:p>
            <a:pPr indent="-323850" lvl="0" marL="457200" rtl="0">
              <a:spcBef>
                <a:spcPts val="0"/>
              </a:spcBef>
              <a:buClr>
                <a:srgbClr val="000000"/>
              </a:buClr>
              <a:buSzPct val="100000"/>
            </a:pPr>
            <a:r>
              <a:rPr lang="en" sz="1500">
                <a:solidFill>
                  <a:srgbClr val="000000"/>
                </a:solidFill>
              </a:rPr>
              <a:t>One way is to click on start icon            and start typing the term you are searching for. </a:t>
            </a:r>
          </a:p>
          <a:p>
            <a:pPr indent="-323850" lvl="0" marL="457200" rtl="0">
              <a:spcBef>
                <a:spcPts val="0"/>
              </a:spcBef>
              <a:buClr>
                <a:srgbClr val="000000"/>
              </a:buClr>
              <a:buSzPct val="100000"/>
            </a:pPr>
            <a:r>
              <a:rPr lang="en" sz="1500">
                <a:solidFill>
                  <a:srgbClr val="000000"/>
                </a:solidFill>
              </a:rPr>
              <a:t>Another way to search is to right click on the start menu.  A menu with many options will open.</a:t>
            </a:r>
          </a:p>
          <a:p>
            <a:pPr lvl="0">
              <a:spcBef>
                <a:spcPts val="0"/>
              </a:spcBef>
              <a:buNone/>
            </a:pPr>
            <a:r>
              <a:t/>
            </a:r>
            <a:endParaRPr sz="1600">
              <a:solidFill>
                <a:srgbClr val="000000"/>
              </a:solidFill>
            </a:endParaRPr>
          </a:p>
        </p:txBody>
      </p:sp>
      <p:pic>
        <p:nvPicPr>
          <p:cNvPr id="99" name="Shape 99"/>
          <p:cNvPicPr preferRelativeResize="0"/>
          <p:nvPr/>
        </p:nvPicPr>
        <p:blipFill>
          <a:blip r:embed="rId3">
            <a:alphaModFix/>
          </a:blip>
          <a:stretch>
            <a:fillRect/>
          </a:stretch>
        </p:blipFill>
        <p:spPr>
          <a:xfrm>
            <a:off x="3504075" y="1979225"/>
            <a:ext cx="403750" cy="321524"/>
          </a:xfrm>
          <a:prstGeom prst="rect">
            <a:avLst/>
          </a:prstGeom>
          <a:noFill/>
          <a:ln>
            <a:noFill/>
          </a:ln>
        </p:spPr>
      </p:pic>
      <p:pic>
        <p:nvPicPr>
          <p:cNvPr id="100" name="Shape 100"/>
          <p:cNvPicPr preferRelativeResize="0"/>
          <p:nvPr/>
        </p:nvPicPr>
        <p:blipFill>
          <a:blip r:embed="rId4">
            <a:alphaModFix/>
          </a:blip>
          <a:stretch>
            <a:fillRect/>
          </a:stretch>
        </p:blipFill>
        <p:spPr>
          <a:xfrm>
            <a:off x="6593725" y="133350"/>
            <a:ext cx="2400300" cy="4876800"/>
          </a:xfrm>
          <a:prstGeom prst="rect">
            <a:avLst/>
          </a:prstGeom>
          <a:noFill/>
          <a:ln>
            <a:noFill/>
          </a:ln>
        </p:spPr>
      </p:pic>
      <p:sp>
        <p:nvSpPr>
          <p:cNvPr id="101" name="Shape 101"/>
          <p:cNvSpPr/>
          <p:nvPr/>
        </p:nvSpPr>
        <p:spPr>
          <a:xfrm rot="1349718">
            <a:off x="4594544" y="3233608"/>
            <a:ext cx="2313859" cy="232431"/>
          </a:xfrm>
          <a:prstGeom prst="rightArrow">
            <a:avLst>
              <a:gd fmla="val 50000" name="adj1"/>
              <a:gd fmla="val 50000" name="adj2"/>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pic>
        <p:nvPicPr>
          <p:cNvPr id="106" name="Shape 106"/>
          <p:cNvPicPr preferRelativeResize="0"/>
          <p:nvPr/>
        </p:nvPicPr>
        <p:blipFill>
          <a:blip r:embed="rId3">
            <a:alphaModFix/>
          </a:blip>
          <a:stretch>
            <a:fillRect/>
          </a:stretch>
        </p:blipFill>
        <p:spPr>
          <a:xfrm>
            <a:off x="6041050" y="319025"/>
            <a:ext cx="2874724" cy="4629541"/>
          </a:xfrm>
          <a:prstGeom prst="rect">
            <a:avLst/>
          </a:prstGeom>
          <a:noFill/>
          <a:ln>
            <a:noFill/>
          </a:ln>
        </p:spPr>
      </p:pic>
      <p:sp>
        <p:nvSpPr>
          <p:cNvPr id="107" name="Shape 107"/>
          <p:cNvSpPr txBox="1"/>
          <p:nvPr>
            <p:ph type="title"/>
          </p:nvPr>
        </p:nvSpPr>
        <p:spPr>
          <a:xfrm>
            <a:off x="173600" y="133350"/>
            <a:ext cx="8520599" cy="572699"/>
          </a:xfrm>
          <a:prstGeom prst="rect">
            <a:avLst/>
          </a:prstGeom>
        </p:spPr>
        <p:txBody>
          <a:bodyPr anchorCtr="0" anchor="t" bIns="91425" lIns="91425" rIns="91425" tIns="91425">
            <a:noAutofit/>
          </a:bodyPr>
          <a:lstStyle/>
          <a:p>
            <a:pPr lvl="0" rtl="0">
              <a:spcBef>
                <a:spcPts val="0"/>
              </a:spcBef>
              <a:buNone/>
            </a:pPr>
            <a:r>
              <a:rPr lang="en"/>
              <a:t>Search Continued</a:t>
            </a:r>
          </a:p>
        </p:txBody>
      </p:sp>
      <p:sp>
        <p:nvSpPr>
          <p:cNvPr id="108" name="Shape 108"/>
          <p:cNvSpPr txBox="1"/>
          <p:nvPr>
            <p:ph idx="1" type="body"/>
          </p:nvPr>
        </p:nvSpPr>
        <p:spPr>
          <a:xfrm>
            <a:off x="242650" y="706050"/>
            <a:ext cx="4135499" cy="3410699"/>
          </a:xfrm>
          <a:prstGeom prst="rect">
            <a:avLst/>
          </a:prstGeom>
        </p:spPr>
        <p:txBody>
          <a:bodyPr anchorCtr="0" anchor="t" bIns="91425" lIns="91425" rIns="91425" tIns="91425">
            <a:noAutofit/>
          </a:bodyPr>
          <a:lstStyle/>
          <a:p>
            <a:pPr lvl="0" rtl="0">
              <a:spcBef>
                <a:spcPts val="0"/>
              </a:spcBef>
              <a:buNone/>
            </a:pPr>
            <a:r>
              <a:rPr lang="en" sz="1500">
                <a:solidFill>
                  <a:srgbClr val="000000"/>
                </a:solidFill>
              </a:rPr>
              <a:t>Once you conduct a search you will find that it will come up with a Best match first. The computer will also search Apps, Web, Settings, Photos, and Files. </a:t>
            </a:r>
          </a:p>
          <a:p>
            <a:pPr lvl="0" rtl="0">
              <a:spcBef>
                <a:spcPts val="0"/>
              </a:spcBef>
              <a:buNone/>
            </a:pPr>
            <a:r>
              <a:t/>
            </a:r>
            <a:endParaRPr sz="1500">
              <a:solidFill>
                <a:srgbClr val="000000"/>
              </a:solidFill>
            </a:endParaRPr>
          </a:p>
          <a:p>
            <a:pPr lvl="0" rtl="0">
              <a:spcBef>
                <a:spcPts val="0"/>
              </a:spcBef>
              <a:buNone/>
            </a:pPr>
            <a:r>
              <a:t/>
            </a:r>
            <a:endParaRPr sz="1600">
              <a:solidFill>
                <a:srgbClr val="000000"/>
              </a:solidFill>
            </a:endParaRPr>
          </a:p>
        </p:txBody>
      </p:sp>
      <p:sp>
        <p:nvSpPr>
          <p:cNvPr id="109" name="Shape 109"/>
          <p:cNvSpPr/>
          <p:nvPr/>
        </p:nvSpPr>
        <p:spPr>
          <a:xfrm rot="-764008">
            <a:off x="3896709" y="903838"/>
            <a:ext cx="2313805" cy="232529"/>
          </a:xfrm>
          <a:prstGeom prst="rightArrow">
            <a:avLst>
              <a:gd fmla="val 50000" name="adj1"/>
              <a:gd fmla="val 50000" name="adj2"/>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pic>
        <p:nvPicPr>
          <p:cNvPr id="114" name="Shape 114"/>
          <p:cNvPicPr preferRelativeResize="0"/>
          <p:nvPr/>
        </p:nvPicPr>
        <p:blipFill>
          <a:blip r:embed="rId3">
            <a:alphaModFix/>
          </a:blip>
          <a:stretch>
            <a:fillRect/>
          </a:stretch>
        </p:blipFill>
        <p:spPr>
          <a:xfrm>
            <a:off x="5685525" y="1151825"/>
            <a:ext cx="1085850" cy="438150"/>
          </a:xfrm>
          <a:prstGeom prst="rect">
            <a:avLst/>
          </a:prstGeom>
          <a:noFill/>
          <a:ln>
            <a:noFill/>
          </a:ln>
        </p:spPr>
      </p:pic>
      <p:sp>
        <p:nvSpPr>
          <p:cNvPr id="115" name="Shape 115"/>
          <p:cNvSpPr txBox="1"/>
          <p:nvPr>
            <p:ph type="title"/>
          </p:nvPr>
        </p:nvSpPr>
        <p:spPr>
          <a:xfrm>
            <a:off x="173600" y="133350"/>
            <a:ext cx="8520599" cy="572699"/>
          </a:xfrm>
          <a:prstGeom prst="rect">
            <a:avLst/>
          </a:prstGeom>
        </p:spPr>
        <p:txBody>
          <a:bodyPr anchorCtr="0" anchor="t" bIns="91425" lIns="91425" rIns="91425" tIns="91425">
            <a:noAutofit/>
          </a:bodyPr>
          <a:lstStyle/>
          <a:p>
            <a:pPr lvl="0" rtl="0">
              <a:spcBef>
                <a:spcPts val="0"/>
              </a:spcBef>
              <a:buNone/>
            </a:pPr>
            <a:r>
              <a:rPr lang="en"/>
              <a:t>Setting Default Applications</a:t>
            </a:r>
          </a:p>
        </p:txBody>
      </p:sp>
      <p:sp>
        <p:nvSpPr>
          <p:cNvPr id="116" name="Shape 116"/>
          <p:cNvSpPr txBox="1"/>
          <p:nvPr>
            <p:ph idx="1" type="body"/>
          </p:nvPr>
        </p:nvSpPr>
        <p:spPr>
          <a:xfrm>
            <a:off x="242650" y="706050"/>
            <a:ext cx="3662100" cy="4005899"/>
          </a:xfrm>
          <a:prstGeom prst="rect">
            <a:avLst/>
          </a:prstGeom>
        </p:spPr>
        <p:txBody>
          <a:bodyPr anchorCtr="0" anchor="t" bIns="91425" lIns="91425" rIns="91425" tIns="91425">
            <a:noAutofit/>
          </a:bodyPr>
          <a:lstStyle/>
          <a:p>
            <a:pPr lvl="0" rtl="0">
              <a:spcBef>
                <a:spcPts val="0"/>
              </a:spcBef>
              <a:buNone/>
            </a:pPr>
            <a:r>
              <a:t/>
            </a:r>
            <a:endParaRPr sz="1500">
              <a:solidFill>
                <a:srgbClr val="000000"/>
              </a:solidFill>
            </a:endParaRPr>
          </a:p>
          <a:p>
            <a:pPr lvl="0" rtl="0">
              <a:spcBef>
                <a:spcPts val="0"/>
              </a:spcBef>
              <a:buNone/>
            </a:pPr>
            <a:r>
              <a:t/>
            </a:r>
            <a:endParaRPr sz="1600">
              <a:solidFill>
                <a:srgbClr val="000000"/>
              </a:solidFill>
            </a:endParaRPr>
          </a:p>
        </p:txBody>
      </p:sp>
      <p:sp>
        <p:nvSpPr>
          <p:cNvPr id="117" name="Shape 117"/>
          <p:cNvSpPr/>
          <p:nvPr/>
        </p:nvSpPr>
        <p:spPr>
          <a:xfrm rot="-423404">
            <a:off x="3471855" y="1510379"/>
            <a:ext cx="2341839" cy="232490"/>
          </a:xfrm>
          <a:prstGeom prst="rightArrow">
            <a:avLst>
              <a:gd fmla="val 50000" name="adj1"/>
              <a:gd fmla="val 50000" name="adj2"/>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18" name="Shape 118"/>
          <p:cNvPicPr preferRelativeResize="0"/>
          <p:nvPr/>
        </p:nvPicPr>
        <p:blipFill>
          <a:blip r:embed="rId4">
            <a:alphaModFix/>
          </a:blip>
          <a:stretch>
            <a:fillRect/>
          </a:stretch>
        </p:blipFill>
        <p:spPr>
          <a:xfrm>
            <a:off x="832368" y="2905450"/>
            <a:ext cx="3566900" cy="1724949"/>
          </a:xfrm>
          <a:prstGeom prst="rect">
            <a:avLst/>
          </a:prstGeom>
          <a:noFill/>
          <a:ln>
            <a:noFill/>
          </a:ln>
        </p:spPr>
      </p:pic>
      <p:pic>
        <p:nvPicPr>
          <p:cNvPr id="119" name="Shape 119"/>
          <p:cNvPicPr preferRelativeResize="0"/>
          <p:nvPr/>
        </p:nvPicPr>
        <p:blipFill>
          <a:blip r:embed="rId5">
            <a:alphaModFix/>
          </a:blip>
          <a:stretch>
            <a:fillRect/>
          </a:stretch>
        </p:blipFill>
        <p:spPr>
          <a:xfrm>
            <a:off x="5752633" y="1733870"/>
            <a:ext cx="1271816" cy="1171575"/>
          </a:xfrm>
          <a:prstGeom prst="rect">
            <a:avLst/>
          </a:prstGeom>
          <a:noFill/>
          <a:ln>
            <a:noFill/>
          </a:ln>
        </p:spPr>
      </p:pic>
      <p:sp>
        <p:nvSpPr>
          <p:cNvPr id="120" name="Shape 120"/>
          <p:cNvSpPr txBox="1"/>
          <p:nvPr/>
        </p:nvSpPr>
        <p:spPr>
          <a:xfrm>
            <a:off x="117925" y="743650"/>
            <a:ext cx="4726199" cy="1944899"/>
          </a:xfrm>
          <a:prstGeom prst="rect">
            <a:avLst/>
          </a:prstGeom>
          <a:noFill/>
          <a:ln>
            <a:noFill/>
          </a:ln>
        </p:spPr>
        <p:txBody>
          <a:bodyPr anchorCtr="0" anchor="t" bIns="91425" lIns="91425" rIns="91425" tIns="91425">
            <a:noAutofit/>
          </a:bodyPr>
          <a:lstStyle/>
          <a:p>
            <a:pPr lvl="0" rtl="0">
              <a:spcBef>
                <a:spcPts val="0"/>
              </a:spcBef>
              <a:buNone/>
            </a:pPr>
            <a:r>
              <a:rPr lang="en"/>
              <a:t>Windows 10 will automatically default to the Edge Browser. This browser is very new and may not run all the website you may use. To change the default settings is very simple. </a:t>
            </a:r>
          </a:p>
          <a:p>
            <a:pPr indent="-228600" lvl="0" marL="457200" rtl="0">
              <a:spcBef>
                <a:spcPts val="0"/>
              </a:spcBef>
              <a:buChar char="●"/>
            </a:pPr>
            <a:r>
              <a:rPr lang="en"/>
              <a:t>Click on </a:t>
            </a:r>
            <a:r>
              <a:rPr b="1" lang="en"/>
              <a:t>settings</a:t>
            </a:r>
            <a:r>
              <a:rPr lang="en"/>
              <a:t> in the start menu.</a:t>
            </a:r>
          </a:p>
          <a:p>
            <a:pPr indent="-228600" lvl="0" marL="457200" rtl="0">
              <a:spcBef>
                <a:spcPts val="0"/>
              </a:spcBef>
              <a:buChar char="●"/>
            </a:pPr>
            <a:r>
              <a:rPr lang="en"/>
              <a:t>When the window opens click on </a:t>
            </a:r>
            <a:r>
              <a:rPr b="1" lang="en"/>
              <a:t>System</a:t>
            </a:r>
          </a:p>
          <a:p>
            <a:pPr indent="-228600" lvl="0" marL="457200" rtl="0">
              <a:spcBef>
                <a:spcPts val="0"/>
              </a:spcBef>
              <a:buChar char="●"/>
            </a:pPr>
            <a:r>
              <a:rPr lang="en"/>
              <a:t>From there click on </a:t>
            </a:r>
            <a:r>
              <a:rPr b="1" lang="en"/>
              <a:t>Default apps</a:t>
            </a:r>
          </a:p>
          <a:p>
            <a:pPr lvl="0">
              <a:spcBef>
                <a:spcPts val="0"/>
              </a:spcBef>
              <a:buNone/>
            </a:pPr>
            <a:r>
              <a:t/>
            </a:r>
            <a:endParaRPr/>
          </a:p>
        </p:txBody>
      </p:sp>
      <p:sp>
        <p:nvSpPr>
          <p:cNvPr id="121" name="Shape 121"/>
          <p:cNvSpPr/>
          <p:nvPr/>
        </p:nvSpPr>
        <p:spPr>
          <a:xfrm rot="460099">
            <a:off x="3989737" y="2029855"/>
            <a:ext cx="2174042" cy="232462"/>
          </a:xfrm>
          <a:prstGeom prst="rightArrow">
            <a:avLst>
              <a:gd fmla="val 50000" name="adj1"/>
              <a:gd fmla="val 50000" name="adj2"/>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2" name="Shape 122"/>
          <p:cNvSpPr/>
          <p:nvPr/>
        </p:nvSpPr>
        <p:spPr>
          <a:xfrm rot="7700474">
            <a:off x="937498" y="2988328"/>
            <a:ext cx="1946501" cy="232391"/>
          </a:xfrm>
          <a:prstGeom prst="rightArrow">
            <a:avLst>
              <a:gd fmla="val 50000" name="adj1"/>
              <a:gd fmla="val 50000" name="adj2"/>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pic>
        <p:nvPicPr>
          <p:cNvPr id="127" name="Shape 127"/>
          <p:cNvPicPr preferRelativeResize="0"/>
          <p:nvPr/>
        </p:nvPicPr>
        <p:blipFill>
          <a:blip r:embed="rId3">
            <a:alphaModFix/>
          </a:blip>
          <a:stretch>
            <a:fillRect/>
          </a:stretch>
        </p:blipFill>
        <p:spPr>
          <a:xfrm>
            <a:off x="3327050" y="2379645"/>
            <a:ext cx="4649450" cy="2206999"/>
          </a:xfrm>
          <a:prstGeom prst="rect">
            <a:avLst/>
          </a:prstGeom>
          <a:noFill/>
          <a:ln>
            <a:noFill/>
          </a:ln>
        </p:spPr>
      </p:pic>
      <p:sp>
        <p:nvSpPr>
          <p:cNvPr id="128" name="Shape 128"/>
          <p:cNvSpPr txBox="1"/>
          <p:nvPr>
            <p:ph type="title"/>
          </p:nvPr>
        </p:nvSpPr>
        <p:spPr>
          <a:xfrm>
            <a:off x="173600" y="133350"/>
            <a:ext cx="8520599" cy="572699"/>
          </a:xfrm>
          <a:prstGeom prst="rect">
            <a:avLst/>
          </a:prstGeom>
        </p:spPr>
        <p:txBody>
          <a:bodyPr anchorCtr="0" anchor="t" bIns="91425" lIns="91425" rIns="91425" tIns="91425">
            <a:noAutofit/>
          </a:bodyPr>
          <a:lstStyle/>
          <a:p>
            <a:pPr lvl="0" rtl="0">
              <a:spcBef>
                <a:spcPts val="0"/>
              </a:spcBef>
              <a:buNone/>
            </a:pPr>
            <a:r>
              <a:rPr lang="en"/>
              <a:t>Setting Default Applications Continued</a:t>
            </a:r>
          </a:p>
        </p:txBody>
      </p:sp>
      <p:sp>
        <p:nvSpPr>
          <p:cNvPr id="129" name="Shape 129"/>
          <p:cNvSpPr txBox="1"/>
          <p:nvPr>
            <p:ph idx="1" type="body"/>
          </p:nvPr>
        </p:nvSpPr>
        <p:spPr>
          <a:xfrm>
            <a:off x="242650" y="706050"/>
            <a:ext cx="3662100" cy="4005899"/>
          </a:xfrm>
          <a:prstGeom prst="rect">
            <a:avLst/>
          </a:prstGeom>
        </p:spPr>
        <p:txBody>
          <a:bodyPr anchorCtr="0" anchor="t" bIns="91425" lIns="91425" rIns="91425" tIns="91425">
            <a:noAutofit/>
          </a:bodyPr>
          <a:lstStyle/>
          <a:p>
            <a:pPr lvl="0" rtl="0">
              <a:spcBef>
                <a:spcPts val="0"/>
              </a:spcBef>
              <a:buNone/>
            </a:pPr>
            <a:r>
              <a:t/>
            </a:r>
            <a:endParaRPr sz="1500">
              <a:solidFill>
                <a:srgbClr val="000000"/>
              </a:solidFill>
            </a:endParaRPr>
          </a:p>
          <a:p>
            <a:pPr lvl="0" rtl="0">
              <a:spcBef>
                <a:spcPts val="0"/>
              </a:spcBef>
              <a:buNone/>
            </a:pPr>
            <a:r>
              <a:t/>
            </a:r>
            <a:endParaRPr sz="1600">
              <a:solidFill>
                <a:srgbClr val="000000"/>
              </a:solidFill>
            </a:endParaRPr>
          </a:p>
        </p:txBody>
      </p:sp>
      <p:sp>
        <p:nvSpPr>
          <p:cNvPr id="130" name="Shape 130"/>
          <p:cNvSpPr/>
          <p:nvPr/>
        </p:nvSpPr>
        <p:spPr>
          <a:xfrm rot="1898">
            <a:off x="2836549" y="2380550"/>
            <a:ext cx="3260400" cy="232500"/>
          </a:xfrm>
          <a:prstGeom prst="rightArrow">
            <a:avLst>
              <a:gd fmla="val 50000" name="adj1"/>
              <a:gd fmla="val 50000" name="adj2"/>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1" name="Shape 131"/>
          <p:cNvSpPr txBox="1"/>
          <p:nvPr/>
        </p:nvSpPr>
        <p:spPr>
          <a:xfrm>
            <a:off x="117925" y="743650"/>
            <a:ext cx="4008900" cy="467700"/>
          </a:xfrm>
          <a:prstGeom prst="rect">
            <a:avLst/>
          </a:prstGeom>
          <a:noFill/>
          <a:ln>
            <a:noFill/>
          </a:ln>
        </p:spPr>
        <p:txBody>
          <a:bodyPr anchorCtr="0" anchor="t" bIns="91425" lIns="91425" rIns="91425" tIns="91425">
            <a:noAutofit/>
          </a:bodyPr>
          <a:lstStyle/>
          <a:p>
            <a:pPr lvl="0" rtl="0">
              <a:spcBef>
                <a:spcPts val="0"/>
              </a:spcBef>
              <a:buNone/>
            </a:pPr>
            <a:r>
              <a:t/>
            </a:r>
            <a:endParaRPr/>
          </a:p>
          <a:p>
            <a:pPr indent="-228600" lvl="0" marL="457200" rtl="0">
              <a:spcBef>
                <a:spcPts val="0"/>
              </a:spcBef>
              <a:buChar char="●"/>
            </a:pPr>
            <a:r>
              <a:rPr lang="en"/>
              <a:t>You will see a window open with several applications that run various items on your computer find the one that is titled </a:t>
            </a:r>
            <a:r>
              <a:rPr b="1" lang="en"/>
              <a:t>Web browser</a:t>
            </a:r>
            <a:r>
              <a:rPr lang="en"/>
              <a:t> click on the icon for Microsoft Edge and then a window will open that will allow you to select the browser you would like to have as the default. </a:t>
            </a:r>
          </a:p>
        </p:txBody>
      </p:sp>
      <p:pic>
        <p:nvPicPr>
          <p:cNvPr id="132" name="Shape 132"/>
          <p:cNvPicPr preferRelativeResize="0"/>
          <p:nvPr/>
        </p:nvPicPr>
        <p:blipFill>
          <a:blip r:embed="rId4">
            <a:alphaModFix/>
          </a:blip>
          <a:stretch>
            <a:fillRect/>
          </a:stretch>
        </p:blipFill>
        <p:spPr>
          <a:xfrm>
            <a:off x="5325449" y="1367275"/>
            <a:ext cx="1148950" cy="609400"/>
          </a:xfrm>
          <a:prstGeom prst="rect">
            <a:avLst/>
          </a:prstGeom>
          <a:noFill/>
          <a:ln>
            <a:noFill/>
          </a:ln>
        </p:spPr>
      </p:pic>
      <p:sp>
        <p:nvSpPr>
          <p:cNvPr id="133" name="Shape 133"/>
          <p:cNvSpPr/>
          <p:nvPr/>
        </p:nvSpPr>
        <p:spPr>
          <a:xfrm rot="1921">
            <a:off x="3790349" y="1464875"/>
            <a:ext cx="1610700" cy="232500"/>
          </a:xfrm>
          <a:prstGeom prst="rightArrow">
            <a:avLst>
              <a:gd fmla="val 50000" name="adj1"/>
              <a:gd fmla="val 50000" name="adj2"/>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pic>
        <p:nvPicPr>
          <p:cNvPr id="138" name="Shape 138"/>
          <p:cNvPicPr preferRelativeResize="0"/>
          <p:nvPr/>
        </p:nvPicPr>
        <p:blipFill>
          <a:blip r:embed="rId3">
            <a:alphaModFix/>
          </a:blip>
          <a:stretch>
            <a:fillRect/>
          </a:stretch>
        </p:blipFill>
        <p:spPr>
          <a:xfrm>
            <a:off x="5178312" y="3340200"/>
            <a:ext cx="962025" cy="971550"/>
          </a:xfrm>
          <a:prstGeom prst="rect">
            <a:avLst/>
          </a:prstGeom>
          <a:noFill/>
          <a:ln>
            <a:noFill/>
          </a:ln>
        </p:spPr>
      </p:pic>
      <p:sp>
        <p:nvSpPr>
          <p:cNvPr id="139" name="Shape 139"/>
          <p:cNvSpPr txBox="1"/>
          <p:nvPr>
            <p:ph type="title"/>
          </p:nvPr>
        </p:nvSpPr>
        <p:spPr>
          <a:xfrm>
            <a:off x="176625" y="141150"/>
            <a:ext cx="8520599" cy="572699"/>
          </a:xfrm>
          <a:prstGeom prst="rect">
            <a:avLst/>
          </a:prstGeom>
        </p:spPr>
        <p:txBody>
          <a:bodyPr anchorCtr="0" anchor="t" bIns="91425" lIns="91425" rIns="91425" tIns="91425">
            <a:noAutofit/>
          </a:bodyPr>
          <a:lstStyle/>
          <a:p>
            <a:pPr lvl="0">
              <a:spcBef>
                <a:spcPts val="0"/>
              </a:spcBef>
              <a:buNone/>
            </a:pPr>
            <a:r>
              <a:rPr lang="en"/>
              <a:t>Shutting Down and Logging Off</a:t>
            </a:r>
          </a:p>
        </p:txBody>
      </p:sp>
      <p:sp>
        <p:nvSpPr>
          <p:cNvPr id="140" name="Shape 140"/>
          <p:cNvSpPr txBox="1"/>
          <p:nvPr>
            <p:ph idx="1" type="body"/>
          </p:nvPr>
        </p:nvSpPr>
        <p:spPr>
          <a:xfrm>
            <a:off x="283875" y="750125"/>
            <a:ext cx="4616099" cy="3732299"/>
          </a:xfrm>
          <a:prstGeom prst="rect">
            <a:avLst/>
          </a:prstGeom>
        </p:spPr>
        <p:txBody>
          <a:bodyPr anchorCtr="0" anchor="t" bIns="91425" lIns="91425" rIns="91425" tIns="91425">
            <a:noAutofit/>
          </a:bodyPr>
          <a:lstStyle/>
          <a:p>
            <a:pPr lvl="0" rtl="0">
              <a:spcBef>
                <a:spcPts val="0"/>
              </a:spcBef>
              <a:buNone/>
            </a:pPr>
            <a:r>
              <a:rPr lang="en">
                <a:solidFill>
                  <a:srgbClr val="000000"/>
                </a:solidFill>
              </a:rPr>
              <a:t>Shutting down and logging off of your computer has changed with Windows 10.</a:t>
            </a:r>
          </a:p>
          <a:p>
            <a:pPr indent="-228600" lvl="0" marL="457200" rtl="0">
              <a:spcBef>
                <a:spcPts val="0"/>
              </a:spcBef>
              <a:buClr>
                <a:srgbClr val="000000"/>
              </a:buClr>
            </a:pPr>
            <a:r>
              <a:rPr b="1" lang="en">
                <a:solidFill>
                  <a:srgbClr val="000000"/>
                </a:solidFill>
              </a:rPr>
              <a:t>Power icon</a:t>
            </a:r>
          </a:p>
          <a:p>
            <a:pPr indent="-228600" lvl="1" marL="914400" rtl="0">
              <a:spcBef>
                <a:spcPts val="0"/>
              </a:spcBef>
              <a:buClr>
                <a:srgbClr val="000000"/>
              </a:buClr>
            </a:pPr>
            <a:r>
              <a:rPr lang="en">
                <a:solidFill>
                  <a:srgbClr val="000000"/>
                </a:solidFill>
              </a:rPr>
              <a:t>Found on the start menu.</a:t>
            </a:r>
          </a:p>
          <a:p>
            <a:pPr indent="-228600" lvl="1" marL="914400" rtl="0">
              <a:spcBef>
                <a:spcPts val="0"/>
              </a:spcBef>
              <a:buClr>
                <a:srgbClr val="000000"/>
              </a:buClr>
            </a:pPr>
            <a:r>
              <a:rPr lang="en">
                <a:solidFill>
                  <a:srgbClr val="000000"/>
                </a:solidFill>
              </a:rPr>
              <a:t>This is where you will go to Shutdown or Restart your computer.  </a:t>
            </a:r>
          </a:p>
          <a:p>
            <a:pPr indent="-228600" lvl="0" marL="457200" rtl="0">
              <a:spcBef>
                <a:spcPts val="0"/>
              </a:spcBef>
              <a:buClr>
                <a:srgbClr val="000000"/>
              </a:buClr>
            </a:pPr>
            <a:r>
              <a:rPr b="1" lang="en">
                <a:solidFill>
                  <a:srgbClr val="000000"/>
                </a:solidFill>
              </a:rPr>
              <a:t>Logging Off</a:t>
            </a:r>
          </a:p>
          <a:p>
            <a:pPr indent="-228600" lvl="1" marL="914400" rtl="0">
              <a:spcBef>
                <a:spcPts val="0"/>
              </a:spcBef>
              <a:buClr>
                <a:srgbClr val="000000"/>
              </a:buClr>
            </a:pPr>
            <a:r>
              <a:rPr lang="en">
                <a:solidFill>
                  <a:srgbClr val="000000"/>
                </a:solidFill>
              </a:rPr>
              <a:t>Found on the Live Tiles (once you click the icon you will be instantly logged off)</a:t>
            </a:r>
          </a:p>
          <a:p>
            <a:pPr indent="-228600" lvl="1" marL="914400" rtl="0">
              <a:spcBef>
                <a:spcPts val="0"/>
              </a:spcBef>
              <a:buClr>
                <a:srgbClr val="000000"/>
              </a:buClr>
            </a:pPr>
            <a:r>
              <a:rPr lang="en">
                <a:solidFill>
                  <a:srgbClr val="000000"/>
                </a:solidFill>
              </a:rPr>
              <a:t>You might consider dragging this icon to the taskbar (drag and drop icon to taskbar).</a:t>
            </a:r>
          </a:p>
          <a:p>
            <a:pPr indent="0" lvl="0" marL="457200">
              <a:spcBef>
                <a:spcPts val="0"/>
              </a:spcBef>
              <a:buNone/>
            </a:pPr>
            <a:r>
              <a:t/>
            </a:r>
            <a:endParaRPr/>
          </a:p>
        </p:txBody>
      </p:sp>
      <p:pic>
        <p:nvPicPr>
          <p:cNvPr id="141" name="Shape 141"/>
          <p:cNvPicPr preferRelativeResize="0"/>
          <p:nvPr/>
        </p:nvPicPr>
        <p:blipFill>
          <a:blip r:embed="rId4">
            <a:alphaModFix/>
          </a:blip>
          <a:stretch>
            <a:fillRect/>
          </a:stretch>
        </p:blipFill>
        <p:spPr>
          <a:xfrm>
            <a:off x="5066974" y="1764324"/>
            <a:ext cx="1758899" cy="1464766"/>
          </a:xfrm>
          <a:prstGeom prst="rect">
            <a:avLst/>
          </a:prstGeom>
          <a:noFill/>
          <a:ln>
            <a:noFill/>
          </a:ln>
        </p:spPr>
      </p:pic>
      <p:sp>
        <p:nvSpPr>
          <p:cNvPr id="142" name="Shape 142"/>
          <p:cNvSpPr/>
          <p:nvPr/>
        </p:nvSpPr>
        <p:spPr>
          <a:xfrm rot="1650">
            <a:off x="4816374" y="3670274"/>
            <a:ext cx="624900" cy="232800"/>
          </a:xfrm>
          <a:prstGeom prst="rightArrow">
            <a:avLst>
              <a:gd fmla="val 50000" name="adj1"/>
              <a:gd fmla="val 50000" name="adj2"/>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3" name="Shape 143"/>
          <p:cNvSpPr/>
          <p:nvPr/>
        </p:nvSpPr>
        <p:spPr>
          <a:xfrm rot="1173">
            <a:off x="3419417" y="2499884"/>
            <a:ext cx="1758900" cy="232800"/>
          </a:xfrm>
          <a:prstGeom prst="rightArrow">
            <a:avLst>
              <a:gd fmla="val 50000" name="adj1"/>
              <a:gd fmla="val 50000" name="adj2"/>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